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18" r:id="rId2"/>
    <p:sldMasterId id="2147483720" r:id="rId3"/>
  </p:sldMasterIdLst>
  <p:notesMasterIdLst>
    <p:notesMasterId r:id="rId35"/>
  </p:notesMasterIdLst>
  <p:sldIdLst>
    <p:sldId id="318" r:id="rId4"/>
    <p:sldId id="319" r:id="rId5"/>
    <p:sldId id="320" r:id="rId6"/>
    <p:sldId id="321" r:id="rId7"/>
    <p:sldId id="322" r:id="rId8"/>
    <p:sldId id="284" r:id="rId9"/>
    <p:sldId id="336" r:id="rId10"/>
    <p:sldId id="335" r:id="rId11"/>
    <p:sldId id="337" r:id="rId12"/>
    <p:sldId id="340" r:id="rId13"/>
    <p:sldId id="339" r:id="rId14"/>
    <p:sldId id="323" r:id="rId15"/>
    <p:sldId id="325" r:id="rId16"/>
    <p:sldId id="327" r:id="rId17"/>
    <p:sldId id="330" r:id="rId18"/>
    <p:sldId id="303" r:id="rId19"/>
    <p:sldId id="343" r:id="rId20"/>
    <p:sldId id="334" r:id="rId21"/>
    <p:sldId id="345" r:id="rId22"/>
    <p:sldId id="346" r:id="rId23"/>
    <p:sldId id="347" r:id="rId24"/>
    <p:sldId id="366" r:id="rId25"/>
    <p:sldId id="348" r:id="rId26"/>
    <p:sldId id="353" r:id="rId27"/>
    <p:sldId id="363" r:id="rId28"/>
    <p:sldId id="362" r:id="rId29"/>
    <p:sldId id="358" r:id="rId30"/>
    <p:sldId id="360" r:id="rId31"/>
    <p:sldId id="361" r:id="rId32"/>
    <p:sldId id="368" r:id="rId33"/>
    <p:sldId id="369" r:id="rId34"/>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153"/>
    <a:srgbClr val="006666"/>
    <a:srgbClr val="422C16"/>
    <a:srgbClr val="0C788E"/>
    <a:srgbClr val="0099CC"/>
    <a:srgbClr val="660066"/>
    <a:srgbClr val="660033"/>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29" autoAdjust="0"/>
    <p:restoredTop sz="94652" autoAdjust="0"/>
  </p:normalViewPr>
  <p:slideViewPr>
    <p:cSldViewPr>
      <p:cViewPr varScale="1">
        <p:scale>
          <a:sx n="89" d="100"/>
          <a:sy n="89" d="100"/>
        </p:scale>
        <p:origin x="1142" y="2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_rels/data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03F202-1011-456B-969A-11C84333D9E7}" type="doc">
      <dgm:prSet loTypeId="urn:microsoft.com/office/officeart/2005/8/layout/process5" loCatId="process" qsTypeId="urn:microsoft.com/office/officeart/2005/8/quickstyle/simple1" qsCatId="simple" csTypeId="urn:microsoft.com/office/officeart/2005/8/colors/accent1_2" csCatId="accent1"/>
      <dgm:spPr/>
      <dgm:t>
        <a:bodyPr/>
        <a:lstStyle/>
        <a:p>
          <a:endParaRPr lang="en-US"/>
        </a:p>
      </dgm:t>
    </dgm:pt>
    <dgm:pt modelId="{2F9ED89A-0E82-472B-AB66-35B04FCB7C28}">
      <dgm:prSet custT="1"/>
      <dgm:spPr/>
      <dgm:t>
        <a:bodyPr/>
        <a:lstStyle/>
        <a:p>
          <a:r>
            <a:rPr lang="en-GB" sz="1400">
              <a:solidFill>
                <a:srgbClr val="002060"/>
              </a:solidFill>
            </a:rPr>
            <a:t>Horizontal parallax method using two periapical radiographs at two different angulations </a:t>
          </a:r>
          <a:endParaRPr lang="en-US" sz="1400">
            <a:solidFill>
              <a:srgbClr val="002060"/>
            </a:solidFill>
          </a:endParaRPr>
        </a:p>
      </dgm:t>
    </dgm:pt>
    <dgm:pt modelId="{4D3D5127-08A2-429E-B713-47754C871055}" type="parTrans" cxnId="{4796FA14-E5AB-4FEF-A197-001A82B3211D}">
      <dgm:prSet/>
      <dgm:spPr/>
      <dgm:t>
        <a:bodyPr/>
        <a:lstStyle/>
        <a:p>
          <a:endParaRPr lang="en-US" sz="2000">
            <a:solidFill>
              <a:srgbClr val="002060"/>
            </a:solidFill>
          </a:endParaRPr>
        </a:p>
      </dgm:t>
    </dgm:pt>
    <dgm:pt modelId="{A0F58D37-1498-40EE-884E-32E49510E08D}" type="sibTrans" cxnId="{4796FA14-E5AB-4FEF-A197-001A82B3211D}">
      <dgm:prSet custT="1"/>
      <dgm:spPr/>
      <dgm:t>
        <a:bodyPr/>
        <a:lstStyle/>
        <a:p>
          <a:endParaRPr lang="en-US" sz="1200">
            <a:solidFill>
              <a:srgbClr val="002060"/>
            </a:solidFill>
          </a:endParaRPr>
        </a:p>
      </dgm:t>
    </dgm:pt>
    <dgm:pt modelId="{87BD106A-66AB-46BB-886C-3C9A0011C546}">
      <dgm:prSet custT="1"/>
      <dgm:spPr/>
      <dgm:t>
        <a:bodyPr/>
        <a:lstStyle/>
        <a:p>
          <a:r>
            <a:rPr lang="en-GB" sz="1400">
              <a:solidFill>
                <a:srgbClr val="002060"/>
              </a:solidFill>
            </a:rPr>
            <a:t>Vertical parallax method using one panoramic x ray and one maxillary occlusal view. </a:t>
          </a:r>
          <a:endParaRPr lang="en-US" sz="1400">
            <a:solidFill>
              <a:srgbClr val="002060"/>
            </a:solidFill>
          </a:endParaRPr>
        </a:p>
      </dgm:t>
    </dgm:pt>
    <dgm:pt modelId="{FB7A13AE-0322-463B-94C4-6C66A9BDCF2F}" type="parTrans" cxnId="{F07C392D-094F-4A9F-86D0-E3602C2F597D}">
      <dgm:prSet/>
      <dgm:spPr/>
      <dgm:t>
        <a:bodyPr/>
        <a:lstStyle/>
        <a:p>
          <a:endParaRPr lang="en-US" sz="2000">
            <a:solidFill>
              <a:srgbClr val="002060"/>
            </a:solidFill>
          </a:endParaRPr>
        </a:p>
      </dgm:t>
    </dgm:pt>
    <dgm:pt modelId="{707DF081-8ADD-4750-9BAE-760F6608739A}" type="sibTrans" cxnId="{F07C392D-094F-4A9F-86D0-E3602C2F597D}">
      <dgm:prSet custT="1"/>
      <dgm:spPr/>
      <dgm:t>
        <a:bodyPr/>
        <a:lstStyle/>
        <a:p>
          <a:endParaRPr lang="en-US" sz="1200">
            <a:solidFill>
              <a:srgbClr val="002060"/>
            </a:solidFill>
          </a:endParaRPr>
        </a:p>
      </dgm:t>
    </dgm:pt>
    <dgm:pt modelId="{F4E82C2D-6E48-4357-9D52-4BB7F5F5AAB0}">
      <dgm:prSet custT="1"/>
      <dgm:spPr/>
      <dgm:t>
        <a:bodyPr/>
        <a:lstStyle/>
        <a:p>
          <a:r>
            <a:rPr lang="en-GB" sz="1400">
              <a:solidFill>
                <a:srgbClr val="002060"/>
              </a:solidFill>
            </a:rPr>
            <a:t>Magnification method using a single panoramic x ray</a:t>
          </a:r>
          <a:endParaRPr lang="en-US" sz="1400">
            <a:solidFill>
              <a:srgbClr val="002060"/>
            </a:solidFill>
          </a:endParaRPr>
        </a:p>
      </dgm:t>
    </dgm:pt>
    <dgm:pt modelId="{8F292871-08FB-49EE-BFC0-7F39CE941100}" type="parTrans" cxnId="{14D6E77E-2EE4-417F-A31A-F6256AC2090D}">
      <dgm:prSet/>
      <dgm:spPr/>
      <dgm:t>
        <a:bodyPr/>
        <a:lstStyle/>
        <a:p>
          <a:endParaRPr lang="en-US" sz="2000">
            <a:solidFill>
              <a:srgbClr val="002060"/>
            </a:solidFill>
          </a:endParaRPr>
        </a:p>
      </dgm:t>
    </dgm:pt>
    <dgm:pt modelId="{B55E644C-915B-4998-BAAC-7567D80556FB}" type="sibTrans" cxnId="{14D6E77E-2EE4-417F-A31A-F6256AC2090D}">
      <dgm:prSet custT="1"/>
      <dgm:spPr/>
      <dgm:t>
        <a:bodyPr/>
        <a:lstStyle/>
        <a:p>
          <a:endParaRPr lang="en-US" sz="1200">
            <a:solidFill>
              <a:srgbClr val="002060"/>
            </a:solidFill>
          </a:endParaRPr>
        </a:p>
      </dgm:t>
    </dgm:pt>
    <dgm:pt modelId="{7FE04E3E-8A6C-49D1-B5A5-DD55DC61A882}">
      <dgm:prSet custT="1"/>
      <dgm:spPr/>
      <dgm:t>
        <a:bodyPr/>
        <a:lstStyle/>
        <a:p>
          <a:r>
            <a:rPr lang="en-GB" sz="1400">
              <a:solidFill>
                <a:srgbClr val="002060"/>
              </a:solidFill>
            </a:rPr>
            <a:t>Angulation method using a single panoramic x ray. </a:t>
          </a:r>
          <a:endParaRPr lang="en-US" sz="1400">
            <a:solidFill>
              <a:srgbClr val="002060"/>
            </a:solidFill>
          </a:endParaRPr>
        </a:p>
      </dgm:t>
    </dgm:pt>
    <dgm:pt modelId="{A5954B97-0D1A-47BC-BF27-AD539677E04A}" type="parTrans" cxnId="{0E181857-1CA2-40FE-9862-CFABDD90FC91}">
      <dgm:prSet/>
      <dgm:spPr/>
      <dgm:t>
        <a:bodyPr/>
        <a:lstStyle/>
        <a:p>
          <a:endParaRPr lang="en-US" sz="2000">
            <a:solidFill>
              <a:srgbClr val="002060"/>
            </a:solidFill>
          </a:endParaRPr>
        </a:p>
      </dgm:t>
    </dgm:pt>
    <dgm:pt modelId="{CEE1F265-7684-4C05-8548-B8D908F7DF1A}" type="sibTrans" cxnId="{0E181857-1CA2-40FE-9862-CFABDD90FC91}">
      <dgm:prSet/>
      <dgm:spPr/>
      <dgm:t>
        <a:bodyPr/>
        <a:lstStyle/>
        <a:p>
          <a:endParaRPr lang="en-US" sz="2000">
            <a:solidFill>
              <a:srgbClr val="002060"/>
            </a:solidFill>
          </a:endParaRPr>
        </a:p>
      </dgm:t>
    </dgm:pt>
    <dgm:pt modelId="{EC254862-79B0-440E-AE02-F725F9CBD98E}" type="pres">
      <dgm:prSet presAssocID="{D303F202-1011-456B-969A-11C84333D9E7}" presName="diagram" presStyleCnt="0">
        <dgm:presLayoutVars>
          <dgm:dir/>
          <dgm:resizeHandles val="exact"/>
        </dgm:presLayoutVars>
      </dgm:prSet>
      <dgm:spPr/>
    </dgm:pt>
    <dgm:pt modelId="{9689983B-A774-4C16-8E55-2155CDE89141}" type="pres">
      <dgm:prSet presAssocID="{2F9ED89A-0E82-472B-AB66-35B04FCB7C28}" presName="node" presStyleLbl="node1" presStyleIdx="0" presStyleCnt="4">
        <dgm:presLayoutVars>
          <dgm:bulletEnabled val="1"/>
        </dgm:presLayoutVars>
      </dgm:prSet>
      <dgm:spPr/>
    </dgm:pt>
    <dgm:pt modelId="{9F2D8F25-4404-4E1A-B1EE-E61AAD109194}" type="pres">
      <dgm:prSet presAssocID="{A0F58D37-1498-40EE-884E-32E49510E08D}" presName="sibTrans" presStyleLbl="sibTrans2D1" presStyleIdx="0" presStyleCnt="3"/>
      <dgm:spPr/>
    </dgm:pt>
    <dgm:pt modelId="{D94DB22D-6E28-4766-BAA2-6AAAB8AE8FCE}" type="pres">
      <dgm:prSet presAssocID="{A0F58D37-1498-40EE-884E-32E49510E08D}" presName="connectorText" presStyleLbl="sibTrans2D1" presStyleIdx="0" presStyleCnt="3"/>
      <dgm:spPr/>
    </dgm:pt>
    <dgm:pt modelId="{83142B32-A508-43F0-A19C-8C0739E93303}" type="pres">
      <dgm:prSet presAssocID="{87BD106A-66AB-46BB-886C-3C9A0011C546}" presName="node" presStyleLbl="node1" presStyleIdx="1" presStyleCnt="4">
        <dgm:presLayoutVars>
          <dgm:bulletEnabled val="1"/>
        </dgm:presLayoutVars>
      </dgm:prSet>
      <dgm:spPr/>
    </dgm:pt>
    <dgm:pt modelId="{BF665FED-DDDE-49C4-B8BB-F00BF5573695}" type="pres">
      <dgm:prSet presAssocID="{707DF081-8ADD-4750-9BAE-760F6608739A}" presName="sibTrans" presStyleLbl="sibTrans2D1" presStyleIdx="1" presStyleCnt="3"/>
      <dgm:spPr/>
    </dgm:pt>
    <dgm:pt modelId="{95200B9A-01ED-42E7-AAD8-B176ADF40C44}" type="pres">
      <dgm:prSet presAssocID="{707DF081-8ADD-4750-9BAE-760F6608739A}" presName="connectorText" presStyleLbl="sibTrans2D1" presStyleIdx="1" presStyleCnt="3"/>
      <dgm:spPr/>
    </dgm:pt>
    <dgm:pt modelId="{C893F785-9425-41CF-9D7C-66FE3598C7C4}" type="pres">
      <dgm:prSet presAssocID="{F4E82C2D-6E48-4357-9D52-4BB7F5F5AAB0}" presName="node" presStyleLbl="node1" presStyleIdx="2" presStyleCnt="4">
        <dgm:presLayoutVars>
          <dgm:bulletEnabled val="1"/>
        </dgm:presLayoutVars>
      </dgm:prSet>
      <dgm:spPr/>
    </dgm:pt>
    <dgm:pt modelId="{A6BB8C66-6962-4936-A030-6542087A53C8}" type="pres">
      <dgm:prSet presAssocID="{B55E644C-915B-4998-BAAC-7567D80556FB}" presName="sibTrans" presStyleLbl="sibTrans2D1" presStyleIdx="2" presStyleCnt="3"/>
      <dgm:spPr/>
    </dgm:pt>
    <dgm:pt modelId="{FA9B48E0-2499-4204-9462-278D01D643FD}" type="pres">
      <dgm:prSet presAssocID="{B55E644C-915B-4998-BAAC-7567D80556FB}" presName="connectorText" presStyleLbl="sibTrans2D1" presStyleIdx="2" presStyleCnt="3"/>
      <dgm:spPr/>
    </dgm:pt>
    <dgm:pt modelId="{E7729C68-98A4-4F74-B12A-41A350F72F87}" type="pres">
      <dgm:prSet presAssocID="{7FE04E3E-8A6C-49D1-B5A5-DD55DC61A882}" presName="node" presStyleLbl="node1" presStyleIdx="3" presStyleCnt="4">
        <dgm:presLayoutVars>
          <dgm:bulletEnabled val="1"/>
        </dgm:presLayoutVars>
      </dgm:prSet>
      <dgm:spPr/>
    </dgm:pt>
  </dgm:ptLst>
  <dgm:cxnLst>
    <dgm:cxn modelId="{C17B7F04-27CA-4877-953D-E6A964A6D08B}" type="presOf" srcId="{B55E644C-915B-4998-BAAC-7567D80556FB}" destId="{A6BB8C66-6962-4936-A030-6542087A53C8}" srcOrd="0" destOrd="0" presId="urn:microsoft.com/office/officeart/2005/8/layout/process5"/>
    <dgm:cxn modelId="{E12CB80E-37CB-4FAC-8F09-8FAA9F9CE275}" type="presOf" srcId="{A0F58D37-1498-40EE-884E-32E49510E08D}" destId="{9F2D8F25-4404-4E1A-B1EE-E61AAD109194}" srcOrd="0" destOrd="0" presId="urn:microsoft.com/office/officeart/2005/8/layout/process5"/>
    <dgm:cxn modelId="{4796FA14-E5AB-4FEF-A197-001A82B3211D}" srcId="{D303F202-1011-456B-969A-11C84333D9E7}" destId="{2F9ED89A-0E82-472B-AB66-35B04FCB7C28}" srcOrd="0" destOrd="0" parTransId="{4D3D5127-08A2-429E-B713-47754C871055}" sibTransId="{A0F58D37-1498-40EE-884E-32E49510E08D}"/>
    <dgm:cxn modelId="{BAB01127-99A3-4F4B-95FA-01AC4B922AC9}" type="presOf" srcId="{7FE04E3E-8A6C-49D1-B5A5-DD55DC61A882}" destId="{E7729C68-98A4-4F74-B12A-41A350F72F87}" srcOrd="0" destOrd="0" presId="urn:microsoft.com/office/officeart/2005/8/layout/process5"/>
    <dgm:cxn modelId="{F07C392D-094F-4A9F-86D0-E3602C2F597D}" srcId="{D303F202-1011-456B-969A-11C84333D9E7}" destId="{87BD106A-66AB-46BB-886C-3C9A0011C546}" srcOrd="1" destOrd="0" parTransId="{FB7A13AE-0322-463B-94C4-6C66A9BDCF2F}" sibTransId="{707DF081-8ADD-4750-9BAE-760F6608739A}"/>
    <dgm:cxn modelId="{83F71B6B-0515-4B07-83A8-4288C179D25E}" type="presOf" srcId="{B55E644C-915B-4998-BAAC-7567D80556FB}" destId="{FA9B48E0-2499-4204-9462-278D01D643FD}" srcOrd="1" destOrd="0" presId="urn:microsoft.com/office/officeart/2005/8/layout/process5"/>
    <dgm:cxn modelId="{8F9A776C-36DF-4306-B5ED-F3BB70800177}" type="presOf" srcId="{707DF081-8ADD-4750-9BAE-760F6608739A}" destId="{95200B9A-01ED-42E7-AAD8-B176ADF40C44}" srcOrd="1" destOrd="0" presId="urn:microsoft.com/office/officeart/2005/8/layout/process5"/>
    <dgm:cxn modelId="{0E181857-1CA2-40FE-9862-CFABDD90FC91}" srcId="{D303F202-1011-456B-969A-11C84333D9E7}" destId="{7FE04E3E-8A6C-49D1-B5A5-DD55DC61A882}" srcOrd="3" destOrd="0" parTransId="{A5954B97-0D1A-47BC-BF27-AD539677E04A}" sibTransId="{CEE1F265-7684-4C05-8548-B8D908F7DF1A}"/>
    <dgm:cxn modelId="{61B8E777-511F-4B7C-A7FC-B2F5886BADF5}" type="presOf" srcId="{A0F58D37-1498-40EE-884E-32E49510E08D}" destId="{D94DB22D-6E28-4766-BAA2-6AAAB8AE8FCE}" srcOrd="1" destOrd="0" presId="urn:microsoft.com/office/officeart/2005/8/layout/process5"/>
    <dgm:cxn modelId="{14D6E77E-2EE4-417F-A31A-F6256AC2090D}" srcId="{D303F202-1011-456B-969A-11C84333D9E7}" destId="{F4E82C2D-6E48-4357-9D52-4BB7F5F5AAB0}" srcOrd="2" destOrd="0" parTransId="{8F292871-08FB-49EE-BFC0-7F39CE941100}" sibTransId="{B55E644C-915B-4998-BAAC-7567D80556FB}"/>
    <dgm:cxn modelId="{F33F85B5-5D67-4912-BDC4-C8C20CFD8819}" type="presOf" srcId="{2F9ED89A-0E82-472B-AB66-35B04FCB7C28}" destId="{9689983B-A774-4C16-8E55-2155CDE89141}" srcOrd="0" destOrd="0" presId="urn:microsoft.com/office/officeart/2005/8/layout/process5"/>
    <dgm:cxn modelId="{8F12C2B8-D470-4C23-B5A3-B131AA542237}" type="presOf" srcId="{707DF081-8ADD-4750-9BAE-760F6608739A}" destId="{BF665FED-DDDE-49C4-B8BB-F00BF5573695}" srcOrd="0" destOrd="0" presId="urn:microsoft.com/office/officeart/2005/8/layout/process5"/>
    <dgm:cxn modelId="{29F3DFC1-2249-48A4-929D-F47055470F47}" type="presOf" srcId="{D303F202-1011-456B-969A-11C84333D9E7}" destId="{EC254862-79B0-440E-AE02-F725F9CBD98E}" srcOrd="0" destOrd="0" presId="urn:microsoft.com/office/officeart/2005/8/layout/process5"/>
    <dgm:cxn modelId="{CAE620C2-04A2-47D6-B596-8C0E43B0FE8A}" type="presOf" srcId="{87BD106A-66AB-46BB-886C-3C9A0011C546}" destId="{83142B32-A508-43F0-A19C-8C0739E93303}" srcOrd="0" destOrd="0" presId="urn:microsoft.com/office/officeart/2005/8/layout/process5"/>
    <dgm:cxn modelId="{35B2C0F1-5C49-4977-A386-ED89A858B1C3}" type="presOf" srcId="{F4E82C2D-6E48-4357-9D52-4BB7F5F5AAB0}" destId="{C893F785-9425-41CF-9D7C-66FE3598C7C4}" srcOrd="0" destOrd="0" presId="urn:microsoft.com/office/officeart/2005/8/layout/process5"/>
    <dgm:cxn modelId="{81F06C85-24F7-4B6E-B172-A5E48051988C}" type="presParOf" srcId="{EC254862-79B0-440E-AE02-F725F9CBD98E}" destId="{9689983B-A774-4C16-8E55-2155CDE89141}" srcOrd="0" destOrd="0" presId="urn:microsoft.com/office/officeart/2005/8/layout/process5"/>
    <dgm:cxn modelId="{632F508E-893F-4963-B181-D3F359F53934}" type="presParOf" srcId="{EC254862-79B0-440E-AE02-F725F9CBD98E}" destId="{9F2D8F25-4404-4E1A-B1EE-E61AAD109194}" srcOrd="1" destOrd="0" presId="urn:microsoft.com/office/officeart/2005/8/layout/process5"/>
    <dgm:cxn modelId="{99018819-F265-4ED5-A826-8A97DC8CEE30}" type="presParOf" srcId="{9F2D8F25-4404-4E1A-B1EE-E61AAD109194}" destId="{D94DB22D-6E28-4766-BAA2-6AAAB8AE8FCE}" srcOrd="0" destOrd="0" presId="urn:microsoft.com/office/officeart/2005/8/layout/process5"/>
    <dgm:cxn modelId="{99AC716D-F717-424F-A2FE-0BD416EBE469}" type="presParOf" srcId="{EC254862-79B0-440E-AE02-F725F9CBD98E}" destId="{83142B32-A508-43F0-A19C-8C0739E93303}" srcOrd="2" destOrd="0" presId="urn:microsoft.com/office/officeart/2005/8/layout/process5"/>
    <dgm:cxn modelId="{6C477423-988E-4741-ACD6-1BF01A90CD9E}" type="presParOf" srcId="{EC254862-79B0-440E-AE02-F725F9CBD98E}" destId="{BF665FED-DDDE-49C4-B8BB-F00BF5573695}" srcOrd="3" destOrd="0" presId="urn:microsoft.com/office/officeart/2005/8/layout/process5"/>
    <dgm:cxn modelId="{722822DB-FE75-4D8B-BA37-2DAD2F6B0943}" type="presParOf" srcId="{BF665FED-DDDE-49C4-B8BB-F00BF5573695}" destId="{95200B9A-01ED-42E7-AAD8-B176ADF40C44}" srcOrd="0" destOrd="0" presId="urn:microsoft.com/office/officeart/2005/8/layout/process5"/>
    <dgm:cxn modelId="{E9EEF42A-0A00-448A-B2CF-8EDD7B5DB0FB}" type="presParOf" srcId="{EC254862-79B0-440E-AE02-F725F9CBD98E}" destId="{C893F785-9425-41CF-9D7C-66FE3598C7C4}" srcOrd="4" destOrd="0" presId="urn:microsoft.com/office/officeart/2005/8/layout/process5"/>
    <dgm:cxn modelId="{D6FEE317-3970-49B5-BB5E-3F50622200D6}" type="presParOf" srcId="{EC254862-79B0-440E-AE02-F725F9CBD98E}" destId="{A6BB8C66-6962-4936-A030-6542087A53C8}" srcOrd="5" destOrd="0" presId="urn:microsoft.com/office/officeart/2005/8/layout/process5"/>
    <dgm:cxn modelId="{21921574-9207-4D10-B698-B64E16344170}" type="presParOf" srcId="{A6BB8C66-6962-4936-A030-6542087A53C8}" destId="{FA9B48E0-2499-4204-9462-278D01D643FD}" srcOrd="0" destOrd="0" presId="urn:microsoft.com/office/officeart/2005/8/layout/process5"/>
    <dgm:cxn modelId="{F5B73BC8-58EB-47AB-8AEA-66E71233CFFA}" type="presParOf" srcId="{EC254862-79B0-440E-AE02-F725F9CBD98E}" destId="{E7729C68-98A4-4F74-B12A-41A350F72F87}"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50326B-1F6C-4C2F-A061-86AD390E6F5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96B2553-B9CC-4872-9C32-ECCCE645E109}">
      <dgm:prSet/>
      <dgm:spPr/>
      <dgm:t>
        <a:bodyPr/>
        <a:lstStyle/>
        <a:p>
          <a:r>
            <a:rPr lang="en-US" b="1" dirty="0">
              <a:solidFill>
                <a:srgbClr val="002060"/>
              </a:solidFill>
            </a:rPr>
            <a:t>Different procedures has been described by different authors such as;</a:t>
          </a:r>
          <a:endParaRPr lang="en-US" dirty="0">
            <a:solidFill>
              <a:srgbClr val="002060"/>
            </a:solidFill>
          </a:endParaRPr>
        </a:p>
      </dgm:t>
    </dgm:pt>
    <dgm:pt modelId="{83C57E0B-583B-495E-A195-252425C2EAB8}" type="parTrans" cxnId="{1458EE72-0AFF-4E43-9C83-153E40A4775B}">
      <dgm:prSet/>
      <dgm:spPr/>
      <dgm:t>
        <a:bodyPr/>
        <a:lstStyle/>
        <a:p>
          <a:endParaRPr lang="en-US"/>
        </a:p>
      </dgm:t>
    </dgm:pt>
    <dgm:pt modelId="{6BF6AA04-37D7-4A24-A787-CC3F5633A9C0}" type="sibTrans" cxnId="{1458EE72-0AFF-4E43-9C83-153E40A4775B}">
      <dgm:prSet/>
      <dgm:spPr/>
      <dgm:t>
        <a:bodyPr/>
        <a:lstStyle/>
        <a:p>
          <a:endParaRPr lang="en-US"/>
        </a:p>
      </dgm:t>
    </dgm:pt>
    <dgm:pt modelId="{52229B60-1E75-49D4-A516-0CF7E37C3B69}">
      <dgm:prSet/>
      <dgm:spPr/>
      <dgm:t>
        <a:bodyPr/>
        <a:lstStyle/>
        <a:p>
          <a:r>
            <a:rPr lang="en-US" b="1"/>
            <a:t>Tweed’s method    1966;  8years   [DC4].</a:t>
          </a:r>
          <a:endParaRPr lang="en-US"/>
        </a:p>
      </dgm:t>
    </dgm:pt>
    <dgm:pt modelId="{C03954B5-E773-4169-96C3-72148BBDE482}" type="parTrans" cxnId="{1E76A542-D06D-4175-97B0-6193FAF023EA}">
      <dgm:prSet/>
      <dgm:spPr/>
      <dgm:t>
        <a:bodyPr/>
        <a:lstStyle/>
        <a:p>
          <a:endParaRPr lang="en-US"/>
        </a:p>
      </dgm:t>
    </dgm:pt>
    <dgm:pt modelId="{962BAD63-AA73-48A7-B07D-F082560FC369}" type="sibTrans" cxnId="{1E76A542-D06D-4175-97B0-6193FAF023EA}">
      <dgm:prSet/>
      <dgm:spPr/>
      <dgm:t>
        <a:bodyPr/>
        <a:lstStyle/>
        <a:p>
          <a:endParaRPr lang="en-US"/>
        </a:p>
      </dgm:t>
    </dgm:pt>
    <dgm:pt modelId="{B701C041-378A-4431-8DF9-1E514946AE83}">
      <dgm:prSet/>
      <dgm:spPr/>
      <dgm:t>
        <a:bodyPr/>
        <a:lstStyle/>
        <a:p>
          <a:r>
            <a:rPr lang="en-US" b="1"/>
            <a:t>Dewel’s method     1978;  8 1/2yrs [CD4]</a:t>
          </a:r>
          <a:endParaRPr lang="en-US"/>
        </a:p>
      </dgm:t>
    </dgm:pt>
    <dgm:pt modelId="{6359AE8C-4C04-4AB9-B4AE-B0BF32CB0C81}" type="parTrans" cxnId="{2E927D1D-3619-4A0A-B5B3-C5C76774E929}">
      <dgm:prSet/>
      <dgm:spPr/>
      <dgm:t>
        <a:bodyPr/>
        <a:lstStyle/>
        <a:p>
          <a:endParaRPr lang="en-US"/>
        </a:p>
      </dgm:t>
    </dgm:pt>
    <dgm:pt modelId="{344017CC-31B3-4850-9416-CFEA5021BCAF}" type="sibTrans" cxnId="{2E927D1D-3619-4A0A-B5B3-C5C76774E929}">
      <dgm:prSet/>
      <dgm:spPr/>
      <dgm:t>
        <a:bodyPr/>
        <a:lstStyle/>
        <a:p>
          <a:endParaRPr lang="en-US"/>
        </a:p>
      </dgm:t>
    </dgm:pt>
    <dgm:pt modelId="{595C2C2D-20E4-4CFB-9259-D890477514D2}">
      <dgm:prSet/>
      <dgm:spPr/>
      <dgm:t>
        <a:bodyPr/>
        <a:lstStyle/>
        <a:p>
          <a:r>
            <a:rPr lang="en-US" b="1"/>
            <a:t>Nance’s method     1940;                [D4C]</a:t>
          </a:r>
          <a:endParaRPr lang="en-US"/>
        </a:p>
      </dgm:t>
    </dgm:pt>
    <dgm:pt modelId="{7215C1CA-6FCE-46C0-910E-479B7489444A}" type="parTrans" cxnId="{9DFC8378-552E-4D7D-9894-D2F17B87C308}">
      <dgm:prSet/>
      <dgm:spPr/>
      <dgm:t>
        <a:bodyPr/>
        <a:lstStyle/>
        <a:p>
          <a:endParaRPr lang="en-US"/>
        </a:p>
      </dgm:t>
    </dgm:pt>
    <dgm:pt modelId="{E82A8803-6D63-436B-9613-94477795E6C2}" type="sibTrans" cxnId="{9DFC8378-552E-4D7D-9894-D2F17B87C308}">
      <dgm:prSet/>
      <dgm:spPr/>
      <dgm:t>
        <a:bodyPr/>
        <a:lstStyle/>
        <a:p>
          <a:endParaRPr lang="en-US"/>
        </a:p>
      </dgm:t>
    </dgm:pt>
    <dgm:pt modelId="{1B4EC809-5D32-4F8D-B870-FF8DAB970BCD}" type="pres">
      <dgm:prSet presAssocID="{BD50326B-1F6C-4C2F-A061-86AD390E6F5D}" presName="linear" presStyleCnt="0">
        <dgm:presLayoutVars>
          <dgm:animLvl val="lvl"/>
          <dgm:resizeHandles val="exact"/>
        </dgm:presLayoutVars>
      </dgm:prSet>
      <dgm:spPr/>
    </dgm:pt>
    <dgm:pt modelId="{907E7A41-8ED2-4FC7-BEA7-0D7BF7F68FEB}" type="pres">
      <dgm:prSet presAssocID="{296B2553-B9CC-4872-9C32-ECCCE645E109}" presName="parentText" presStyleLbl="node1" presStyleIdx="0" presStyleCnt="1">
        <dgm:presLayoutVars>
          <dgm:chMax val="0"/>
          <dgm:bulletEnabled val="1"/>
        </dgm:presLayoutVars>
      </dgm:prSet>
      <dgm:spPr/>
    </dgm:pt>
    <dgm:pt modelId="{82C0D049-FD4A-494C-ADD6-7C78BE6AFE11}" type="pres">
      <dgm:prSet presAssocID="{296B2553-B9CC-4872-9C32-ECCCE645E109}" presName="childText" presStyleLbl="revTx" presStyleIdx="0" presStyleCnt="1">
        <dgm:presLayoutVars>
          <dgm:bulletEnabled val="1"/>
        </dgm:presLayoutVars>
      </dgm:prSet>
      <dgm:spPr/>
    </dgm:pt>
  </dgm:ptLst>
  <dgm:cxnLst>
    <dgm:cxn modelId="{2E927D1D-3619-4A0A-B5B3-C5C76774E929}" srcId="{296B2553-B9CC-4872-9C32-ECCCE645E109}" destId="{B701C041-378A-4431-8DF9-1E514946AE83}" srcOrd="1" destOrd="0" parTransId="{6359AE8C-4C04-4AB9-B4AE-B0BF32CB0C81}" sibTransId="{344017CC-31B3-4850-9416-CFEA5021BCAF}"/>
    <dgm:cxn modelId="{1E76A542-D06D-4175-97B0-6193FAF023EA}" srcId="{296B2553-B9CC-4872-9C32-ECCCE645E109}" destId="{52229B60-1E75-49D4-A516-0CF7E37C3B69}" srcOrd="0" destOrd="0" parTransId="{C03954B5-E773-4169-96C3-72148BBDE482}" sibTransId="{962BAD63-AA73-48A7-B07D-F082560FC369}"/>
    <dgm:cxn modelId="{B3FF2944-221B-4B3D-841F-CF86009973B6}" type="presOf" srcId="{BD50326B-1F6C-4C2F-A061-86AD390E6F5D}" destId="{1B4EC809-5D32-4F8D-B870-FF8DAB970BCD}" srcOrd="0" destOrd="0" presId="urn:microsoft.com/office/officeart/2005/8/layout/vList2"/>
    <dgm:cxn modelId="{1458EE72-0AFF-4E43-9C83-153E40A4775B}" srcId="{BD50326B-1F6C-4C2F-A061-86AD390E6F5D}" destId="{296B2553-B9CC-4872-9C32-ECCCE645E109}" srcOrd="0" destOrd="0" parTransId="{83C57E0B-583B-495E-A195-252425C2EAB8}" sibTransId="{6BF6AA04-37D7-4A24-A787-CC3F5633A9C0}"/>
    <dgm:cxn modelId="{24EE3974-9F71-442E-814C-C0B7CFCBAFF1}" type="presOf" srcId="{595C2C2D-20E4-4CFB-9259-D890477514D2}" destId="{82C0D049-FD4A-494C-ADD6-7C78BE6AFE11}" srcOrd="0" destOrd="2" presId="urn:microsoft.com/office/officeart/2005/8/layout/vList2"/>
    <dgm:cxn modelId="{9DFC8378-552E-4D7D-9894-D2F17B87C308}" srcId="{296B2553-B9CC-4872-9C32-ECCCE645E109}" destId="{595C2C2D-20E4-4CFB-9259-D890477514D2}" srcOrd="2" destOrd="0" parTransId="{7215C1CA-6FCE-46C0-910E-479B7489444A}" sibTransId="{E82A8803-6D63-436B-9613-94477795E6C2}"/>
    <dgm:cxn modelId="{65AB5F84-B6E5-4C61-8F04-59929FA535DC}" type="presOf" srcId="{B701C041-378A-4431-8DF9-1E514946AE83}" destId="{82C0D049-FD4A-494C-ADD6-7C78BE6AFE11}" srcOrd="0" destOrd="1" presId="urn:microsoft.com/office/officeart/2005/8/layout/vList2"/>
    <dgm:cxn modelId="{CABDD9B5-C1CA-4F21-803B-F28234DC75A3}" type="presOf" srcId="{296B2553-B9CC-4872-9C32-ECCCE645E109}" destId="{907E7A41-8ED2-4FC7-BEA7-0D7BF7F68FEB}" srcOrd="0" destOrd="0" presId="urn:microsoft.com/office/officeart/2005/8/layout/vList2"/>
    <dgm:cxn modelId="{F92EA4C7-1390-41EA-89A7-9FA4389F9E3D}" type="presOf" srcId="{52229B60-1E75-49D4-A516-0CF7E37C3B69}" destId="{82C0D049-FD4A-494C-ADD6-7C78BE6AFE11}" srcOrd="0" destOrd="0" presId="urn:microsoft.com/office/officeart/2005/8/layout/vList2"/>
    <dgm:cxn modelId="{B5B05F40-D129-422F-9B71-53246C46D998}" type="presParOf" srcId="{1B4EC809-5D32-4F8D-B870-FF8DAB970BCD}" destId="{907E7A41-8ED2-4FC7-BEA7-0D7BF7F68FEB}" srcOrd="0" destOrd="0" presId="urn:microsoft.com/office/officeart/2005/8/layout/vList2"/>
    <dgm:cxn modelId="{C680D810-C6C0-4DFA-AA0C-88D658A6D6B2}" type="presParOf" srcId="{1B4EC809-5D32-4F8D-B870-FF8DAB970BCD}" destId="{82C0D049-FD4A-494C-ADD6-7C78BE6AFE11}"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F312B5-6A4F-46B0-8D93-4D909F2AAC87}" type="doc">
      <dgm:prSet loTypeId="urn:microsoft.com/office/officeart/2005/8/layout/radial5" loCatId="cycle" qsTypeId="urn:microsoft.com/office/officeart/2005/8/quickstyle/3d3" qsCatId="3D" csTypeId="urn:microsoft.com/office/officeart/2005/8/colors/accent5_2" csCatId="accent5" phldr="1"/>
      <dgm:spPr/>
      <dgm:t>
        <a:bodyPr/>
        <a:lstStyle/>
        <a:p>
          <a:endParaRPr lang="en-GB"/>
        </a:p>
      </dgm:t>
    </dgm:pt>
    <dgm:pt modelId="{1E2AD617-5996-4E27-8463-484185CD3ED9}">
      <dgm:prSet phldrT="[Text]" custT="1"/>
      <dgm:spPr/>
      <dgm:t>
        <a:bodyPr/>
        <a:lstStyle/>
        <a:p>
          <a:r>
            <a:rPr kumimoji="0" lang="en-US" sz="1800" b="1" i="0" u="none" strike="noStrike" cap="none" spc="0" normalizeH="0" baseline="0" noProof="0" dirty="0">
              <a:ln/>
              <a:effectLst/>
              <a:uLnTx/>
              <a:uFillTx/>
              <a:latin typeface="Century Gothic" panose="020B0502020202020204"/>
              <a:ea typeface="+mn-ea"/>
              <a:cs typeface="+mn-cs"/>
            </a:rPr>
            <a:t>Surgical Techniques for exposing Impacted tooth</a:t>
          </a:r>
          <a:endParaRPr lang="en-GB" sz="1800" b="1" dirty="0"/>
        </a:p>
      </dgm:t>
    </dgm:pt>
    <dgm:pt modelId="{0D925687-2C52-4679-8FFD-1E397DDF864D}" type="parTrans" cxnId="{D1924082-5E04-4DBE-98C0-BEEA8FF4A5DF}">
      <dgm:prSet/>
      <dgm:spPr/>
      <dgm:t>
        <a:bodyPr/>
        <a:lstStyle/>
        <a:p>
          <a:endParaRPr lang="en-GB" sz="2400" b="1"/>
        </a:p>
      </dgm:t>
    </dgm:pt>
    <dgm:pt modelId="{E43741AC-27B5-429D-950D-B6DA95361A2F}" type="sibTrans" cxnId="{D1924082-5E04-4DBE-98C0-BEEA8FF4A5DF}">
      <dgm:prSet/>
      <dgm:spPr/>
      <dgm:t>
        <a:bodyPr/>
        <a:lstStyle/>
        <a:p>
          <a:endParaRPr lang="en-GB" sz="2400" b="1"/>
        </a:p>
      </dgm:t>
    </dgm:pt>
    <dgm:pt modelId="{B82114A4-1E92-40F9-B7A0-15797A1A6CE6}">
      <dgm:prSet phldrT="[Text]" custT="1"/>
      <dgm:spPr/>
      <dgm:t>
        <a:bodyPr/>
        <a:lstStyle/>
        <a:p>
          <a:r>
            <a:rPr kumimoji="0" lang="en-US" sz="1600" b="1" i="0" u="none" strike="noStrike" cap="none" spc="0" normalizeH="0" baseline="0" noProof="0" dirty="0">
              <a:ln/>
              <a:effectLst/>
              <a:uLnTx/>
              <a:uFillTx/>
              <a:latin typeface="Century Gothic" panose="020B0502020202020204"/>
              <a:ea typeface="+mn-ea"/>
              <a:cs typeface="+mn-cs"/>
            </a:rPr>
            <a:t>Window approach (gingivectomy</a:t>
          </a:r>
          <a:endParaRPr lang="en-GB" sz="1600" b="1" dirty="0"/>
        </a:p>
      </dgm:t>
    </dgm:pt>
    <dgm:pt modelId="{1B71426B-B55D-4F84-8A61-2734D4546196}" type="parTrans" cxnId="{CD3C2CCA-5A55-4A31-A827-2942AD999402}">
      <dgm:prSet custT="1"/>
      <dgm:spPr/>
      <dgm:t>
        <a:bodyPr/>
        <a:lstStyle/>
        <a:p>
          <a:endParaRPr lang="en-GB" sz="1600" b="1"/>
        </a:p>
      </dgm:t>
    </dgm:pt>
    <dgm:pt modelId="{6AFDA4BD-FA5A-4C52-A8C0-726C48FDC884}" type="sibTrans" cxnId="{CD3C2CCA-5A55-4A31-A827-2942AD999402}">
      <dgm:prSet/>
      <dgm:spPr/>
      <dgm:t>
        <a:bodyPr/>
        <a:lstStyle/>
        <a:p>
          <a:endParaRPr lang="en-GB" sz="2400" b="1"/>
        </a:p>
      </dgm:t>
    </dgm:pt>
    <dgm:pt modelId="{488B9D51-28B6-4BDC-974B-4E6041AD4541}">
      <dgm:prSet phldrT="[Text]" custT="1"/>
      <dgm:spPr/>
      <dgm:t>
        <a:bodyPr/>
        <a:lstStyle/>
        <a:p>
          <a:pPr>
            <a:buClrTx/>
            <a:buSzTx/>
            <a:buFont typeface="+mj-lt"/>
            <a:buAutoNum type="arabicPeriod"/>
          </a:pPr>
          <a:r>
            <a:rPr kumimoji="0" lang="en-US" sz="1600" b="1" i="0" u="none" strike="noStrike" cap="none" spc="0" normalizeH="0" baseline="0" noProof="0" dirty="0">
              <a:ln/>
              <a:effectLst/>
              <a:uLnTx/>
              <a:uFillTx/>
              <a:latin typeface="Century Gothic" panose="020B0502020202020204"/>
              <a:ea typeface="+mn-ea"/>
              <a:cs typeface="+mn-cs"/>
            </a:rPr>
            <a:t>Apically repositioned flap (ARF)</a:t>
          </a:r>
          <a:endParaRPr lang="en-GB" sz="1600" b="1" dirty="0"/>
        </a:p>
      </dgm:t>
    </dgm:pt>
    <dgm:pt modelId="{0274D169-C512-4B02-8A7C-41FA648A984C}" type="parTrans" cxnId="{6D37F9BC-0288-47B0-9C54-D3CC9E417278}">
      <dgm:prSet custT="1"/>
      <dgm:spPr/>
      <dgm:t>
        <a:bodyPr/>
        <a:lstStyle/>
        <a:p>
          <a:endParaRPr lang="en-GB" sz="1600" b="1"/>
        </a:p>
      </dgm:t>
    </dgm:pt>
    <dgm:pt modelId="{9DA6B82E-696F-41E7-8CCB-9D9EC5935282}" type="sibTrans" cxnId="{6D37F9BC-0288-47B0-9C54-D3CC9E417278}">
      <dgm:prSet/>
      <dgm:spPr/>
      <dgm:t>
        <a:bodyPr/>
        <a:lstStyle/>
        <a:p>
          <a:endParaRPr lang="en-GB" sz="2400" b="1"/>
        </a:p>
      </dgm:t>
    </dgm:pt>
    <dgm:pt modelId="{4B4AEB15-8138-4862-83D7-CA6762B83F0E}">
      <dgm:prSet phldrT="[Text]" custT="1"/>
      <dgm:spPr/>
      <dgm:t>
        <a:bodyPr/>
        <a:lstStyle/>
        <a:p>
          <a:pPr>
            <a:buClrTx/>
            <a:buSzTx/>
            <a:buFont typeface="+mj-lt"/>
            <a:buAutoNum type="arabicPeriod"/>
          </a:pPr>
          <a:r>
            <a:rPr kumimoji="0" lang="en-US" sz="1600" b="1" i="0" u="none" strike="noStrike" cap="none" spc="0" normalizeH="0" baseline="0" noProof="0" dirty="0">
              <a:ln/>
              <a:effectLst/>
              <a:uLnTx/>
              <a:uFillTx/>
              <a:latin typeface="Century Gothic" panose="020B0502020202020204"/>
              <a:ea typeface="+mn-ea"/>
              <a:cs typeface="+mn-cs"/>
            </a:rPr>
            <a:t>Flap closed eruption technique (FCET)</a:t>
          </a:r>
          <a:endParaRPr lang="en-GB" sz="1600" b="1" dirty="0"/>
        </a:p>
      </dgm:t>
    </dgm:pt>
    <dgm:pt modelId="{A3349381-4EEE-4659-89B3-CB36CA2E73CF}" type="parTrans" cxnId="{A964B68F-3059-48AB-B134-F73B2FB5172F}">
      <dgm:prSet custT="1"/>
      <dgm:spPr/>
      <dgm:t>
        <a:bodyPr/>
        <a:lstStyle/>
        <a:p>
          <a:endParaRPr lang="en-GB" sz="1600" b="1"/>
        </a:p>
      </dgm:t>
    </dgm:pt>
    <dgm:pt modelId="{C83A1209-E7F2-41B0-85E2-4A445A6F149F}" type="sibTrans" cxnId="{A964B68F-3059-48AB-B134-F73B2FB5172F}">
      <dgm:prSet/>
      <dgm:spPr/>
      <dgm:t>
        <a:bodyPr/>
        <a:lstStyle/>
        <a:p>
          <a:endParaRPr lang="en-GB" sz="2400" b="1"/>
        </a:p>
      </dgm:t>
    </dgm:pt>
    <dgm:pt modelId="{6D207ECA-3B5A-4920-A7EB-708E76AB74A2}">
      <dgm:prSet phldrT="[Text]" custT="1"/>
      <dgm:spPr/>
      <dgm:t>
        <a:bodyPr/>
        <a:lstStyle/>
        <a:p>
          <a:pPr>
            <a:buClrTx/>
            <a:buSzTx/>
            <a:buFont typeface="+mj-lt"/>
            <a:buAutoNum type="arabicPeriod"/>
          </a:pPr>
          <a:r>
            <a:rPr kumimoji="0" lang="en-US" sz="1600" b="1" i="0" u="none" strike="noStrike" cap="none" spc="0" normalizeH="0" baseline="0" noProof="0" dirty="0">
              <a:ln/>
              <a:effectLst/>
              <a:uLnTx/>
              <a:uFillTx/>
              <a:latin typeface="Century Gothic" panose="020B0502020202020204"/>
              <a:ea typeface="+mn-ea"/>
              <a:cs typeface="+mn-cs"/>
            </a:rPr>
            <a:t>Tunnel traction (TT)</a:t>
          </a:r>
          <a:endParaRPr lang="en-GB" sz="1600" b="1" dirty="0"/>
        </a:p>
      </dgm:t>
    </dgm:pt>
    <dgm:pt modelId="{17001AD1-0CDC-498E-8D3B-CD5AF9EAA07C}" type="parTrans" cxnId="{70F40C07-9AEB-4201-8BA6-A4652D20D6C1}">
      <dgm:prSet custT="1"/>
      <dgm:spPr/>
      <dgm:t>
        <a:bodyPr/>
        <a:lstStyle/>
        <a:p>
          <a:endParaRPr lang="en-GB" sz="1600" b="1"/>
        </a:p>
      </dgm:t>
    </dgm:pt>
    <dgm:pt modelId="{00ACB656-92C4-4207-85E0-CD81BE1F916C}" type="sibTrans" cxnId="{70F40C07-9AEB-4201-8BA6-A4652D20D6C1}">
      <dgm:prSet/>
      <dgm:spPr/>
      <dgm:t>
        <a:bodyPr/>
        <a:lstStyle/>
        <a:p>
          <a:endParaRPr lang="en-GB" sz="2400" b="1"/>
        </a:p>
      </dgm:t>
    </dgm:pt>
    <dgm:pt modelId="{A89BA843-E152-49BA-9186-891CCD305E48}">
      <dgm:prSet/>
      <dgm:spPr/>
    </dgm:pt>
    <dgm:pt modelId="{F5043E19-9DD7-4C30-8899-0A0F4DBAAE2A}" type="parTrans" cxnId="{6EF83252-72F8-4A6D-A5C8-C2E367EF7220}">
      <dgm:prSet/>
      <dgm:spPr/>
      <dgm:t>
        <a:bodyPr/>
        <a:lstStyle/>
        <a:p>
          <a:endParaRPr lang="en-GB" sz="2400" b="1"/>
        </a:p>
      </dgm:t>
    </dgm:pt>
    <dgm:pt modelId="{37B64357-7900-42B3-AB58-B3648508AE6E}" type="sibTrans" cxnId="{6EF83252-72F8-4A6D-A5C8-C2E367EF7220}">
      <dgm:prSet/>
      <dgm:spPr/>
      <dgm:t>
        <a:bodyPr/>
        <a:lstStyle/>
        <a:p>
          <a:endParaRPr lang="en-GB" sz="2400" b="1"/>
        </a:p>
      </dgm:t>
    </dgm:pt>
    <dgm:pt modelId="{B7E7D240-8EF3-48B4-ACEC-1C8AAB65109E}" type="pres">
      <dgm:prSet presAssocID="{26F312B5-6A4F-46B0-8D93-4D909F2AAC87}" presName="Name0" presStyleCnt="0">
        <dgm:presLayoutVars>
          <dgm:chMax val="1"/>
          <dgm:dir/>
          <dgm:animLvl val="ctr"/>
          <dgm:resizeHandles val="exact"/>
        </dgm:presLayoutVars>
      </dgm:prSet>
      <dgm:spPr/>
    </dgm:pt>
    <dgm:pt modelId="{5124B79C-6E15-422D-B58E-16387BBB8716}" type="pres">
      <dgm:prSet presAssocID="{1E2AD617-5996-4E27-8463-484185CD3ED9}" presName="centerShape" presStyleLbl="node0" presStyleIdx="0" presStyleCnt="1" custScaleX="151607" custScaleY="139028" custLinFactNeighborX="-72807" custLinFactNeighborY="-42405"/>
      <dgm:spPr/>
    </dgm:pt>
    <dgm:pt modelId="{3F357B79-B990-4436-807D-674E82B00A5B}" type="pres">
      <dgm:prSet presAssocID="{1B71426B-B55D-4F84-8A61-2734D4546196}" presName="parTrans" presStyleLbl="sibTrans2D1" presStyleIdx="0" presStyleCnt="4" custAng="490263"/>
      <dgm:spPr/>
    </dgm:pt>
    <dgm:pt modelId="{B05C0E06-DB3F-4196-80C2-F472FC65717D}" type="pres">
      <dgm:prSet presAssocID="{1B71426B-B55D-4F84-8A61-2734D4546196}" presName="connectorText" presStyleLbl="sibTrans2D1" presStyleIdx="0" presStyleCnt="4"/>
      <dgm:spPr/>
    </dgm:pt>
    <dgm:pt modelId="{3BDF062D-B97C-4F65-825A-BE62DE4DAD53}" type="pres">
      <dgm:prSet presAssocID="{B82114A4-1E92-40F9-B7A0-15797A1A6CE6}" presName="node" presStyleLbl="node1" presStyleIdx="0" presStyleCnt="4" custScaleX="147099" custScaleY="79776" custRadScaleRad="109577" custRadScaleInc="1872">
        <dgm:presLayoutVars>
          <dgm:bulletEnabled val="1"/>
        </dgm:presLayoutVars>
      </dgm:prSet>
      <dgm:spPr/>
    </dgm:pt>
    <dgm:pt modelId="{14535678-BA23-4B57-A07C-599F6D151876}" type="pres">
      <dgm:prSet presAssocID="{0274D169-C512-4B02-8A7C-41FA648A984C}" presName="parTrans" presStyleLbl="sibTrans2D1" presStyleIdx="1" presStyleCnt="4" custAng="8670705" custFlipHor="1" custScaleX="173112" custLinFactNeighborX="4927" custLinFactNeighborY="26757"/>
      <dgm:spPr/>
    </dgm:pt>
    <dgm:pt modelId="{D201EECA-B733-40DE-A892-25EF8CCA88E2}" type="pres">
      <dgm:prSet presAssocID="{0274D169-C512-4B02-8A7C-41FA648A984C}" presName="connectorText" presStyleLbl="sibTrans2D1" presStyleIdx="1" presStyleCnt="4"/>
      <dgm:spPr/>
    </dgm:pt>
    <dgm:pt modelId="{7A73DD62-50D4-4D8E-A851-37A14AF4D746}" type="pres">
      <dgm:prSet presAssocID="{488B9D51-28B6-4BDC-974B-4E6041AD4541}" presName="node" presStyleLbl="node1" presStyleIdx="1" presStyleCnt="4" custRadScaleRad="53028" custRadScaleInc="-78080">
        <dgm:presLayoutVars>
          <dgm:bulletEnabled val="1"/>
        </dgm:presLayoutVars>
      </dgm:prSet>
      <dgm:spPr/>
    </dgm:pt>
    <dgm:pt modelId="{7B1687FF-3BA2-4C87-9020-99C28586286A}" type="pres">
      <dgm:prSet presAssocID="{A3349381-4EEE-4659-89B3-CB36CA2E73CF}" presName="parTrans" presStyleLbl="sibTrans2D1" presStyleIdx="2" presStyleCnt="4" custAng="45071" custScaleX="154985" custLinFactNeighborX="4762" custLinFactNeighborY="33349"/>
      <dgm:spPr/>
    </dgm:pt>
    <dgm:pt modelId="{AB22B6FA-1C4F-4FE2-8BB2-AF44EF425400}" type="pres">
      <dgm:prSet presAssocID="{A3349381-4EEE-4659-89B3-CB36CA2E73CF}" presName="connectorText" presStyleLbl="sibTrans2D1" presStyleIdx="2" presStyleCnt="4"/>
      <dgm:spPr/>
    </dgm:pt>
    <dgm:pt modelId="{87D75EB0-6DC7-4976-8D31-BC3833663D63}" type="pres">
      <dgm:prSet presAssocID="{4B4AEB15-8138-4862-83D7-CA6762B83F0E}" presName="node" presStyleLbl="node1" presStyleIdx="2" presStyleCnt="4" custRadScaleRad="65591" custRadScaleInc="-81858">
        <dgm:presLayoutVars>
          <dgm:bulletEnabled val="1"/>
        </dgm:presLayoutVars>
      </dgm:prSet>
      <dgm:spPr/>
    </dgm:pt>
    <dgm:pt modelId="{727F102B-1C47-42BA-A53C-A1669126EF95}" type="pres">
      <dgm:prSet presAssocID="{17001AD1-0CDC-498E-8D3B-CD5AF9EAA07C}" presName="parTrans" presStyleLbl="sibTrans2D1" presStyleIdx="3" presStyleCnt="4"/>
      <dgm:spPr/>
    </dgm:pt>
    <dgm:pt modelId="{E39D5054-2F0D-4169-BD17-EB691F622DA9}" type="pres">
      <dgm:prSet presAssocID="{17001AD1-0CDC-498E-8D3B-CD5AF9EAA07C}" presName="connectorText" presStyleLbl="sibTrans2D1" presStyleIdx="3" presStyleCnt="4"/>
      <dgm:spPr/>
    </dgm:pt>
    <dgm:pt modelId="{94C69DF2-8A6F-4E4B-A68A-D5D46BD7CD03}" type="pres">
      <dgm:prSet presAssocID="{6D207ECA-3B5A-4920-A7EB-708E76AB74A2}" presName="node" presStyleLbl="node1" presStyleIdx="3" presStyleCnt="4" custRadScaleRad="129471" custRadScaleInc="-32632">
        <dgm:presLayoutVars>
          <dgm:bulletEnabled val="1"/>
        </dgm:presLayoutVars>
      </dgm:prSet>
      <dgm:spPr/>
    </dgm:pt>
  </dgm:ptLst>
  <dgm:cxnLst>
    <dgm:cxn modelId="{70F40C07-9AEB-4201-8BA6-A4652D20D6C1}" srcId="{1E2AD617-5996-4E27-8463-484185CD3ED9}" destId="{6D207ECA-3B5A-4920-A7EB-708E76AB74A2}" srcOrd="3" destOrd="0" parTransId="{17001AD1-0CDC-498E-8D3B-CD5AF9EAA07C}" sibTransId="{00ACB656-92C4-4207-85E0-CD81BE1F916C}"/>
    <dgm:cxn modelId="{72979D15-0323-4234-AF69-8E45C757578C}" type="presOf" srcId="{26F312B5-6A4F-46B0-8D93-4D909F2AAC87}" destId="{B7E7D240-8EF3-48B4-ACEC-1C8AAB65109E}" srcOrd="0" destOrd="0" presId="urn:microsoft.com/office/officeart/2005/8/layout/radial5"/>
    <dgm:cxn modelId="{F7998E38-DAFE-48B6-A8C9-7843DC739061}" type="presOf" srcId="{6D207ECA-3B5A-4920-A7EB-708E76AB74A2}" destId="{94C69DF2-8A6F-4E4B-A68A-D5D46BD7CD03}" srcOrd="0" destOrd="0" presId="urn:microsoft.com/office/officeart/2005/8/layout/radial5"/>
    <dgm:cxn modelId="{652AFF3D-DB2B-4987-9154-98CE3716B150}" type="presOf" srcId="{17001AD1-0CDC-498E-8D3B-CD5AF9EAA07C}" destId="{E39D5054-2F0D-4169-BD17-EB691F622DA9}" srcOrd="1" destOrd="0" presId="urn:microsoft.com/office/officeart/2005/8/layout/radial5"/>
    <dgm:cxn modelId="{7953A75E-392B-4307-8486-423C9029DB76}" type="presOf" srcId="{0274D169-C512-4B02-8A7C-41FA648A984C}" destId="{14535678-BA23-4B57-A07C-599F6D151876}" srcOrd="0" destOrd="0" presId="urn:microsoft.com/office/officeart/2005/8/layout/radial5"/>
    <dgm:cxn modelId="{6EF83252-72F8-4A6D-A5C8-C2E367EF7220}" srcId="{26F312B5-6A4F-46B0-8D93-4D909F2AAC87}" destId="{A89BA843-E152-49BA-9186-891CCD305E48}" srcOrd="1" destOrd="0" parTransId="{F5043E19-9DD7-4C30-8899-0A0F4DBAAE2A}" sibTransId="{37B64357-7900-42B3-AB58-B3648508AE6E}"/>
    <dgm:cxn modelId="{99AA5B73-E5F6-4F32-B15C-75C17D9CE05C}" type="presOf" srcId="{1B71426B-B55D-4F84-8A61-2734D4546196}" destId="{3F357B79-B990-4436-807D-674E82B00A5B}" srcOrd="0" destOrd="0" presId="urn:microsoft.com/office/officeart/2005/8/layout/radial5"/>
    <dgm:cxn modelId="{D360A975-FE62-4E34-92A6-4B149FB86947}" type="presOf" srcId="{A3349381-4EEE-4659-89B3-CB36CA2E73CF}" destId="{AB22B6FA-1C4F-4FE2-8BB2-AF44EF425400}" srcOrd="1" destOrd="0" presId="urn:microsoft.com/office/officeart/2005/8/layout/radial5"/>
    <dgm:cxn modelId="{70091778-3512-4762-845A-DD100C3C4CF5}" type="presOf" srcId="{1E2AD617-5996-4E27-8463-484185CD3ED9}" destId="{5124B79C-6E15-422D-B58E-16387BBB8716}" srcOrd="0" destOrd="0" presId="urn:microsoft.com/office/officeart/2005/8/layout/radial5"/>
    <dgm:cxn modelId="{D1924082-5E04-4DBE-98C0-BEEA8FF4A5DF}" srcId="{26F312B5-6A4F-46B0-8D93-4D909F2AAC87}" destId="{1E2AD617-5996-4E27-8463-484185CD3ED9}" srcOrd="0" destOrd="0" parTransId="{0D925687-2C52-4679-8FFD-1E397DDF864D}" sibTransId="{E43741AC-27B5-429D-950D-B6DA95361A2F}"/>
    <dgm:cxn modelId="{37E13189-B03A-4CA4-BD24-27E259F0D804}" type="presOf" srcId="{4B4AEB15-8138-4862-83D7-CA6762B83F0E}" destId="{87D75EB0-6DC7-4976-8D31-BC3833663D63}" srcOrd="0" destOrd="0" presId="urn:microsoft.com/office/officeart/2005/8/layout/radial5"/>
    <dgm:cxn modelId="{A964B68F-3059-48AB-B134-F73B2FB5172F}" srcId="{1E2AD617-5996-4E27-8463-484185CD3ED9}" destId="{4B4AEB15-8138-4862-83D7-CA6762B83F0E}" srcOrd="2" destOrd="0" parTransId="{A3349381-4EEE-4659-89B3-CB36CA2E73CF}" sibTransId="{C83A1209-E7F2-41B0-85E2-4A445A6F149F}"/>
    <dgm:cxn modelId="{CAFA4698-CE22-4CDF-8C4E-601EBFE8FD98}" type="presOf" srcId="{17001AD1-0CDC-498E-8D3B-CD5AF9EAA07C}" destId="{727F102B-1C47-42BA-A53C-A1669126EF95}" srcOrd="0" destOrd="0" presId="urn:microsoft.com/office/officeart/2005/8/layout/radial5"/>
    <dgm:cxn modelId="{6D37F9BC-0288-47B0-9C54-D3CC9E417278}" srcId="{1E2AD617-5996-4E27-8463-484185CD3ED9}" destId="{488B9D51-28B6-4BDC-974B-4E6041AD4541}" srcOrd="1" destOrd="0" parTransId="{0274D169-C512-4B02-8A7C-41FA648A984C}" sibTransId="{9DA6B82E-696F-41E7-8CCB-9D9EC5935282}"/>
    <dgm:cxn modelId="{A4A95CC4-A765-4892-AEBB-61BBD24F0B8F}" type="presOf" srcId="{1B71426B-B55D-4F84-8A61-2734D4546196}" destId="{B05C0E06-DB3F-4196-80C2-F472FC65717D}" srcOrd="1" destOrd="0" presId="urn:microsoft.com/office/officeart/2005/8/layout/radial5"/>
    <dgm:cxn modelId="{A26122C7-2CFF-4256-98EA-24CAC2EB6800}" type="presOf" srcId="{0274D169-C512-4B02-8A7C-41FA648A984C}" destId="{D201EECA-B733-40DE-A892-25EF8CCA88E2}" srcOrd="1" destOrd="0" presId="urn:microsoft.com/office/officeart/2005/8/layout/radial5"/>
    <dgm:cxn modelId="{DE6AAFC8-7C07-4927-9EF7-65153CBE3AAD}" type="presOf" srcId="{B82114A4-1E92-40F9-B7A0-15797A1A6CE6}" destId="{3BDF062D-B97C-4F65-825A-BE62DE4DAD53}" srcOrd="0" destOrd="0" presId="urn:microsoft.com/office/officeart/2005/8/layout/radial5"/>
    <dgm:cxn modelId="{CD3C2CCA-5A55-4A31-A827-2942AD999402}" srcId="{1E2AD617-5996-4E27-8463-484185CD3ED9}" destId="{B82114A4-1E92-40F9-B7A0-15797A1A6CE6}" srcOrd="0" destOrd="0" parTransId="{1B71426B-B55D-4F84-8A61-2734D4546196}" sibTransId="{6AFDA4BD-FA5A-4C52-A8C0-726C48FDC884}"/>
    <dgm:cxn modelId="{664E24D8-DFB0-401A-8848-ED1E92049A60}" type="presOf" srcId="{488B9D51-28B6-4BDC-974B-4E6041AD4541}" destId="{7A73DD62-50D4-4D8E-A851-37A14AF4D746}" srcOrd="0" destOrd="0" presId="urn:microsoft.com/office/officeart/2005/8/layout/radial5"/>
    <dgm:cxn modelId="{913740EB-1E31-42F8-9FA6-E9761B53FC82}" type="presOf" srcId="{A3349381-4EEE-4659-89B3-CB36CA2E73CF}" destId="{7B1687FF-3BA2-4C87-9020-99C28586286A}" srcOrd="0" destOrd="0" presId="urn:microsoft.com/office/officeart/2005/8/layout/radial5"/>
    <dgm:cxn modelId="{DB01E2CC-6422-4D93-965A-61DBB0964ACA}" type="presParOf" srcId="{B7E7D240-8EF3-48B4-ACEC-1C8AAB65109E}" destId="{5124B79C-6E15-422D-B58E-16387BBB8716}" srcOrd="0" destOrd="0" presId="urn:microsoft.com/office/officeart/2005/8/layout/radial5"/>
    <dgm:cxn modelId="{0DD6981B-AF18-456F-9CBE-4524384CF618}" type="presParOf" srcId="{B7E7D240-8EF3-48B4-ACEC-1C8AAB65109E}" destId="{3F357B79-B990-4436-807D-674E82B00A5B}" srcOrd="1" destOrd="0" presId="urn:microsoft.com/office/officeart/2005/8/layout/radial5"/>
    <dgm:cxn modelId="{DB54D856-F827-4C98-8676-BD22F1EA14CA}" type="presParOf" srcId="{3F357B79-B990-4436-807D-674E82B00A5B}" destId="{B05C0E06-DB3F-4196-80C2-F472FC65717D}" srcOrd="0" destOrd="0" presId="urn:microsoft.com/office/officeart/2005/8/layout/radial5"/>
    <dgm:cxn modelId="{BC35B350-8E11-4C14-8E7C-0C7DC0DCD552}" type="presParOf" srcId="{B7E7D240-8EF3-48B4-ACEC-1C8AAB65109E}" destId="{3BDF062D-B97C-4F65-825A-BE62DE4DAD53}" srcOrd="2" destOrd="0" presId="urn:microsoft.com/office/officeart/2005/8/layout/radial5"/>
    <dgm:cxn modelId="{23ACBFB5-2208-4DEB-A910-5EE709785581}" type="presParOf" srcId="{B7E7D240-8EF3-48B4-ACEC-1C8AAB65109E}" destId="{14535678-BA23-4B57-A07C-599F6D151876}" srcOrd="3" destOrd="0" presId="urn:microsoft.com/office/officeart/2005/8/layout/radial5"/>
    <dgm:cxn modelId="{BD31E660-9524-4EDF-B153-63F3723B2C9B}" type="presParOf" srcId="{14535678-BA23-4B57-A07C-599F6D151876}" destId="{D201EECA-B733-40DE-A892-25EF8CCA88E2}" srcOrd="0" destOrd="0" presId="urn:microsoft.com/office/officeart/2005/8/layout/radial5"/>
    <dgm:cxn modelId="{B8B48720-A60F-43BD-B5C3-D88B02235751}" type="presParOf" srcId="{B7E7D240-8EF3-48B4-ACEC-1C8AAB65109E}" destId="{7A73DD62-50D4-4D8E-A851-37A14AF4D746}" srcOrd="4" destOrd="0" presId="urn:microsoft.com/office/officeart/2005/8/layout/radial5"/>
    <dgm:cxn modelId="{5F6F7023-494F-4577-A313-D5B1472D406F}" type="presParOf" srcId="{B7E7D240-8EF3-48B4-ACEC-1C8AAB65109E}" destId="{7B1687FF-3BA2-4C87-9020-99C28586286A}" srcOrd="5" destOrd="0" presId="urn:microsoft.com/office/officeart/2005/8/layout/radial5"/>
    <dgm:cxn modelId="{31F092B4-23DC-4FD3-A7DA-B28EC6AD9C4A}" type="presParOf" srcId="{7B1687FF-3BA2-4C87-9020-99C28586286A}" destId="{AB22B6FA-1C4F-4FE2-8BB2-AF44EF425400}" srcOrd="0" destOrd="0" presId="urn:microsoft.com/office/officeart/2005/8/layout/radial5"/>
    <dgm:cxn modelId="{49E96EA5-D047-4A71-AA06-C19C7B474127}" type="presParOf" srcId="{B7E7D240-8EF3-48B4-ACEC-1C8AAB65109E}" destId="{87D75EB0-6DC7-4976-8D31-BC3833663D63}" srcOrd="6" destOrd="0" presId="urn:microsoft.com/office/officeart/2005/8/layout/radial5"/>
    <dgm:cxn modelId="{2D57899A-72FA-4E53-838C-2D5306F4A719}" type="presParOf" srcId="{B7E7D240-8EF3-48B4-ACEC-1C8AAB65109E}" destId="{727F102B-1C47-42BA-A53C-A1669126EF95}" srcOrd="7" destOrd="0" presId="urn:microsoft.com/office/officeart/2005/8/layout/radial5"/>
    <dgm:cxn modelId="{FDCB1647-255D-4199-A8C5-B827AF5B8925}" type="presParOf" srcId="{727F102B-1C47-42BA-A53C-A1669126EF95}" destId="{E39D5054-2F0D-4169-BD17-EB691F622DA9}" srcOrd="0" destOrd="0" presId="urn:microsoft.com/office/officeart/2005/8/layout/radial5"/>
    <dgm:cxn modelId="{BCC19BA0-2474-4E01-986E-C1A7C6B86B8A}" type="presParOf" srcId="{B7E7D240-8EF3-48B4-ACEC-1C8AAB65109E}" destId="{94C69DF2-8A6F-4E4B-A68A-D5D46BD7CD03}" srcOrd="8" destOrd="0" presId="urn:microsoft.com/office/officeart/2005/8/layout/radial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C34009-1733-4383-AC69-8DE427CBEB9A}" type="doc">
      <dgm:prSet loTypeId="urn:microsoft.com/office/officeart/2018/layout/CircleProcess" loCatId="simpleprocesssa" qsTypeId="urn:microsoft.com/office/officeart/2005/8/quickstyle/simple1" qsCatId="simple" csTypeId="urn:microsoft.com/office/officeart/2005/8/colors/accent1_2" csCatId="accent1" phldr="1"/>
      <dgm:spPr/>
      <dgm:t>
        <a:bodyPr/>
        <a:lstStyle/>
        <a:p>
          <a:endParaRPr lang="en-US"/>
        </a:p>
      </dgm:t>
    </dgm:pt>
    <dgm:pt modelId="{2229F71C-C4C0-40B1-93D2-7DD02C8B8DED}">
      <dgm:prSet custT="1"/>
      <dgm:spPr/>
      <dgm:t>
        <a:bodyPr/>
        <a:lstStyle/>
        <a:p>
          <a:r>
            <a:rPr lang="en-GB" sz="1000" b="1" u="sng"/>
            <a:t>Steps for Surgical Removal</a:t>
          </a:r>
          <a:endParaRPr lang="en-US" sz="1000"/>
        </a:p>
      </dgm:t>
    </dgm:pt>
    <dgm:pt modelId="{0E72890D-3A49-4324-B4D4-962DDF1032C3}" type="parTrans" cxnId="{C0380503-107C-4BF0-BE32-54E79F807CFE}">
      <dgm:prSet/>
      <dgm:spPr/>
      <dgm:t>
        <a:bodyPr/>
        <a:lstStyle/>
        <a:p>
          <a:endParaRPr lang="en-US" sz="2000"/>
        </a:p>
      </dgm:t>
    </dgm:pt>
    <dgm:pt modelId="{552FDF5B-9D6A-43DB-B1E9-95317B8589B0}" type="sibTrans" cxnId="{C0380503-107C-4BF0-BE32-54E79F807CFE}">
      <dgm:prSet/>
      <dgm:spPr/>
      <dgm:t>
        <a:bodyPr/>
        <a:lstStyle/>
        <a:p>
          <a:endParaRPr lang="en-US" sz="2000"/>
        </a:p>
      </dgm:t>
    </dgm:pt>
    <dgm:pt modelId="{122A51EF-704F-439E-8264-03E70416BFB9}">
      <dgm:prSet custT="1"/>
      <dgm:spPr/>
      <dgm:t>
        <a:bodyPr/>
        <a:lstStyle/>
        <a:p>
          <a:r>
            <a:rPr lang="en-US" sz="1000" b="1" i="0" baseline="0" dirty="0"/>
            <a:t>prior to extraction, a radiographic examination must be done.</a:t>
          </a:r>
          <a:endParaRPr lang="en-US" sz="1000" dirty="0"/>
        </a:p>
      </dgm:t>
    </dgm:pt>
    <dgm:pt modelId="{730879A8-3955-4BE1-8B2D-1179DE18D85B}" type="parTrans" cxnId="{049FBD7D-D936-46EA-B5E2-02EA3321F0F4}">
      <dgm:prSet/>
      <dgm:spPr/>
      <dgm:t>
        <a:bodyPr/>
        <a:lstStyle/>
        <a:p>
          <a:endParaRPr lang="en-US" sz="2000"/>
        </a:p>
      </dgm:t>
    </dgm:pt>
    <dgm:pt modelId="{46AC1A46-91DD-4EE9-AC6C-E96140009E8F}" type="sibTrans" cxnId="{049FBD7D-D936-46EA-B5E2-02EA3321F0F4}">
      <dgm:prSet/>
      <dgm:spPr/>
      <dgm:t>
        <a:bodyPr/>
        <a:lstStyle/>
        <a:p>
          <a:endParaRPr lang="en-US" sz="2000"/>
        </a:p>
      </dgm:t>
    </dgm:pt>
    <dgm:pt modelId="{E49B5590-21DD-4AB8-A14C-D3994EC6616F}">
      <dgm:prSet custT="1"/>
      <dgm:spPr/>
      <dgm:t>
        <a:bodyPr/>
        <a:lstStyle/>
        <a:p>
          <a:r>
            <a:rPr lang="en-US" sz="1000" b="1" i="0" baseline="0"/>
            <a:t>Depending on position approach by a well-designed buccal or palatal flap.</a:t>
          </a:r>
          <a:endParaRPr lang="en-US" sz="1000"/>
        </a:p>
      </dgm:t>
    </dgm:pt>
    <dgm:pt modelId="{42A11A48-C54E-404F-9D58-1F9E52DDAF26}" type="parTrans" cxnId="{4D33E328-0557-4D92-9A41-2064F45D6449}">
      <dgm:prSet/>
      <dgm:spPr/>
      <dgm:t>
        <a:bodyPr/>
        <a:lstStyle/>
        <a:p>
          <a:endParaRPr lang="en-US" sz="2000"/>
        </a:p>
      </dgm:t>
    </dgm:pt>
    <dgm:pt modelId="{7AD9C388-2668-4FE1-BBEC-682803721E7F}" type="sibTrans" cxnId="{4D33E328-0557-4D92-9A41-2064F45D6449}">
      <dgm:prSet/>
      <dgm:spPr/>
      <dgm:t>
        <a:bodyPr/>
        <a:lstStyle/>
        <a:p>
          <a:endParaRPr lang="en-US" sz="2000"/>
        </a:p>
      </dgm:t>
    </dgm:pt>
    <dgm:pt modelId="{85C90E78-F181-40F1-A22A-58ABF00A3CD7}">
      <dgm:prSet custT="1"/>
      <dgm:spPr/>
      <dgm:t>
        <a:bodyPr/>
        <a:lstStyle/>
        <a:p>
          <a:r>
            <a:rPr lang="en-US" sz="1000" b="1" i="0" baseline="0"/>
            <a:t>Elevate flap. After reflecting flap, remove bone around tooth. </a:t>
          </a:r>
          <a:endParaRPr lang="en-US" sz="1000"/>
        </a:p>
      </dgm:t>
    </dgm:pt>
    <dgm:pt modelId="{D75DD5E8-5C96-439B-885D-3DBFD450023C}" type="parTrans" cxnId="{763DABBB-9CEB-46FB-A9C4-6152DFEFAA08}">
      <dgm:prSet/>
      <dgm:spPr/>
      <dgm:t>
        <a:bodyPr/>
        <a:lstStyle/>
        <a:p>
          <a:endParaRPr lang="en-US" sz="2000"/>
        </a:p>
      </dgm:t>
    </dgm:pt>
    <dgm:pt modelId="{836C29B2-317F-4621-87AA-EAC96875FC97}" type="sibTrans" cxnId="{763DABBB-9CEB-46FB-A9C4-6152DFEFAA08}">
      <dgm:prSet/>
      <dgm:spPr/>
      <dgm:t>
        <a:bodyPr/>
        <a:lstStyle/>
        <a:p>
          <a:endParaRPr lang="en-US" sz="2000"/>
        </a:p>
      </dgm:t>
    </dgm:pt>
    <dgm:pt modelId="{B1A30F10-B712-4E8F-B815-55B8FB443462}">
      <dgm:prSet custT="1"/>
      <dgm:spPr/>
      <dgm:t>
        <a:bodyPr/>
        <a:lstStyle/>
        <a:p>
          <a:r>
            <a:rPr lang="en-US" sz="1000" b="1" i="0" baseline="0"/>
            <a:t>Remove tooth a traumatically &amp; irrigate extraction socket. </a:t>
          </a:r>
          <a:endParaRPr lang="en-US" sz="1000"/>
        </a:p>
      </dgm:t>
    </dgm:pt>
    <dgm:pt modelId="{F0065B83-FBF2-4F08-8203-FC43EA121A3E}" type="parTrans" cxnId="{CBBFDFA9-CB77-465C-9C9F-36E27CF1BDF0}">
      <dgm:prSet/>
      <dgm:spPr/>
      <dgm:t>
        <a:bodyPr/>
        <a:lstStyle/>
        <a:p>
          <a:endParaRPr lang="en-US" sz="2000"/>
        </a:p>
      </dgm:t>
    </dgm:pt>
    <dgm:pt modelId="{FD7082FA-9949-4BC5-9537-80A7EA55276E}" type="sibTrans" cxnId="{CBBFDFA9-CB77-465C-9C9F-36E27CF1BDF0}">
      <dgm:prSet/>
      <dgm:spPr/>
      <dgm:t>
        <a:bodyPr/>
        <a:lstStyle/>
        <a:p>
          <a:endParaRPr lang="en-US" sz="2000"/>
        </a:p>
      </dgm:t>
    </dgm:pt>
    <dgm:pt modelId="{AC40BF27-7144-46E7-9F7E-9BE8497F0698}">
      <dgm:prSet custT="1"/>
      <dgm:spPr/>
      <dgm:t>
        <a:bodyPr/>
        <a:lstStyle/>
        <a:p>
          <a:r>
            <a:rPr lang="en-US" sz="1000" b="1" i="0" baseline="0"/>
            <a:t>Reposition flap &amp; suture. </a:t>
          </a:r>
          <a:endParaRPr lang="en-US" sz="1000"/>
        </a:p>
      </dgm:t>
    </dgm:pt>
    <dgm:pt modelId="{12220C54-9D08-4D98-B6BD-CC179BACA051}" type="parTrans" cxnId="{5B26FFBB-EB42-4C95-B661-754D514945E3}">
      <dgm:prSet/>
      <dgm:spPr/>
      <dgm:t>
        <a:bodyPr/>
        <a:lstStyle/>
        <a:p>
          <a:endParaRPr lang="en-US" sz="2000"/>
        </a:p>
      </dgm:t>
    </dgm:pt>
    <dgm:pt modelId="{0C393AB8-A559-494F-A990-1CEB50047222}" type="sibTrans" cxnId="{5B26FFBB-EB42-4C95-B661-754D514945E3}">
      <dgm:prSet/>
      <dgm:spPr/>
      <dgm:t>
        <a:bodyPr/>
        <a:lstStyle/>
        <a:p>
          <a:endParaRPr lang="en-US" sz="2000"/>
        </a:p>
      </dgm:t>
    </dgm:pt>
    <dgm:pt modelId="{2E6833E4-695C-454D-B6F6-CB41A3DE129D}">
      <dgm:prSet custT="1"/>
      <dgm:spPr/>
      <dgm:t>
        <a:bodyPr/>
        <a:lstStyle/>
        <a:p>
          <a:r>
            <a:rPr lang="en-US" sz="1000" b="1" i="0" baseline="0"/>
            <a:t>Remove suture after a week</a:t>
          </a:r>
          <a:endParaRPr lang="en-US" sz="1000"/>
        </a:p>
      </dgm:t>
    </dgm:pt>
    <dgm:pt modelId="{AA6C231C-B58E-4F9C-A997-A17507578452}" type="parTrans" cxnId="{96BD595B-D86F-4B59-A4C2-A17AC71A0038}">
      <dgm:prSet/>
      <dgm:spPr/>
      <dgm:t>
        <a:bodyPr/>
        <a:lstStyle/>
        <a:p>
          <a:endParaRPr lang="en-US" sz="2000"/>
        </a:p>
      </dgm:t>
    </dgm:pt>
    <dgm:pt modelId="{D36C6C97-2B33-4C1F-9F15-9B6A6841AC29}" type="sibTrans" cxnId="{96BD595B-D86F-4B59-A4C2-A17AC71A0038}">
      <dgm:prSet/>
      <dgm:spPr/>
      <dgm:t>
        <a:bodyPr/>
        <a:lstStyle/>
        <a:p>
          <a:endParaRPr lang="en-US" sz="2000"/>
        </a:p>
      </dgm:t>
    </dgm:pt>
    <dgm:pt modelId="{DCA719BF-DB54-4B0E-9A64-65D2A9F598DB}" type="pres">
      <dgm:prSet presAssocID="{DDC34009-1733-4383-AC69-8DE427CBEB9A}" presName="Name0" presStyleCnt="0">
        <dgm:presLayoutVars>
          <dgm:chMax val="11"/>
          <dgm:chPref val="11"/>
          <dgm:dir/>
          <dgm:resizeHandles/>
        </dgm:presLayoutVars>
      </dgm:prSet>
      <dgm:spPr/>
    </dgm:pt>
    <dgm:pt modelId="{9AF5852D-0B18-40DE-A166-13BC825B522E}" type="pres">
      <dgm:prSet presAssocID="{2E6833E4-695C-454D-B6F6-CB41A3DE129D}" presName="Accent7" presStyleCnt="0"/>
      <dgm:spPr/>
    </dgm:pt>
    <dgm:pt modelId="{5EACB296-0D79-41D3-B286-E8F6A10B486B}" type="pres">
      <dgm:prSet presAssocID="{2E6833E4-695C-454D-B6F6-CB41A3DE129D}" presName="Accent" presStyleLbl="node1" presStyleIdx="0" presStyleCnt="14"/>
      <dgm:spPr/>
    </dgm:pt>
    <dgm:pt modelId="{00CEA8E7-F47D-4F47-ACCE-1F5521774A0A}" type="pres">
      <dgm:prSet presAssocID="{2E6833E4-695C-454D-B6F6-CB41A3DE129D}" presName="ParentBackground7" presStyleCnt="0"/>
      <dgm:spPr/>
    </dgm:pt>
    <dgm:pt modelId="{70B2D053-39D0-44E1-83B3-AE22DD798DD2}" type="pres">
      <dgm:prSet presAssocID="{2E6833E4-695C-454D-B6F6-CB41A3DE129D}" presName="ParentBackground" presStyleLbl="node1" presStyleIdx="1" presStyleCnt="14"/>
      <dgm:spPr/>
    </dgm:pt>
    <dgm:pt modelId="{E529D5C6-1FDB-4A52-9420-F7DB1D2727A7}" type="pres">
      <dgm:prSet presAssocID="{2E6833E4-695C-454D-B6F6-CB41A3DE129D}" presName="Parent7" presStyleLbl="fgAcc0" presStyleIdx="0" presStyleCnt="0">
        <dgm:presLayoutVars>
          <dgm:chMax val="1"/>
          <dgm:chPref val="1"/>
          <dgm:bulletEnabled val="1"/>
        </dgm:presLayoutVars>
      </dgm:prSet>
      <dgm:spPr/>
    </dgm:pt>
    <dgm:pt modelId="{EC9E6462-40A2-418A-9915-607ABA58990B}" type="pres">
      <dgm:prSet presAssocID="{AC40BF27-7144-46E7-9F7E-9BE8497F0698}" presName="Accent6" presStyleCnt="0"/>
      <dgm:spPr/>
    </dgm:pt>
    <dgm:pt modelId="{C8F607BE-A0C9-479B-BBAD-10406BCB3766}" type="pres">
      <dgm:prSet presAssocID="{AC40BF27-7144-46E7-9F7E-9BE8497F0698}" presName="Accent" presStyleLbl="node1" presStyleIdx="2" presStyleCnt="14"/>
      <dgm:spPr/>
    </dgm:pt>
    <dgm:pt modelId="{D7EE2A24-18A1-4C7B-98B8-76958762853C}" type="pres">
      <dgm:prSet presAssocID="{AC40BF27-7144-46E7-9F7E-9BE8497F0698}" presName="ParentBackground6" presStyleCnt="0"/>
      <dgm:spPr/>
    </dgm:pt>
    <dgm:pt modelId="{DAF5BFBE-D2B6-4696-BB35-F51772E04DB2}" type="pres">
      <dgm:prSet presAssocID="{AC40BF27-7144-46E7-9F7E-9BE8497F0698}" presName="ParentBackground" presStyleLbl="node1" presStyleIdx="3" presStyleCnt="14"/>
      <dgm:spPr/>
    </dgm:pt>
    <dgm:pt modelId="{EF4907A2-E4F6-48C3-BE96-7C427EB0FA84}" type="pres">
      <dgm:prSet presAssocID="{AC40BF27-7144-46E7-9F7E-9BE8497F0698}" presName="Parent6" presStyleLbl="fgAcc0" presStyleIdx="0" presStyleCnt="0">
        <dgm:presLayoutVars>
          <dgm:chMax val="1"/>
          <dgm:chPref val="1"/>
          <dgm:bulletEnabled val="1"/>
        </dgm:presLayoutVars>
      </dgm:prSet>
      <dgm:spPr/>
    </dgm:pt>
    <dgm:pt modelId="{A08EF894-0367-420C-8264-F830876E2F01}" type="pres">
      <dgm:prSet presAssocID="{B1A30F10-B712-4E8F-B815-55B8FB443462}" presName="Accent5" presStyleCnt="0"/>
      <dgm:spPr/>
    </dgm:pt>
    <dgm:pt modelId="{C7B692AD-4245-46EB-8241-2B27DFB87FF5}" type="pres">
      <dgm:prSet presAssocID="{B1A30F10-B712-4E8F-B815-55B8FB443462}" presName="Accent" presStyleLbl="node1" presStyleIdx="4" presStyleCnt="14"/>
      <dgm:spPr/>
    </dgm:pt>
    <dgm:pt modelId="{4C66162D-F62B-4F53-B90F-1122441E7A0A}" type="pres">
      <dgm:prSet presAssocID="{B1A30F10-B712-4E8F-B815-55B8FB443462}" presName="ParentBackground5" presStyleCnt="0"/>
      <dgm:spPr/>
    </dgm:pt>
    <dgm:pt modelId="{BA4C8D6A-77C6-4052-B88A-14665591B0CC}" type="pres">
      <dgm:prSet presAssocID="{B1A30F10-B712-4E8F-B815-55B8FB443462}" presName="ParentBackground" presStyleLbl="node1" presStyleIdx="5" presStyleCnt="14"/>
      <dgm:spPr/>
    </dgm:pt>
    <dgm:pt modelId="{4647033E-CABB-4E2C-96B6-A1C875018A33}" type="pres">
      <dgm:prSet presAssocID="{B1A30F10-B712-4E8F-B815-55B8FB443462}" presName="Parent5" presStyleLbl="fgAcc0" presStyleIdx="0" presStyleCnt="0">
        <dgm:presLayoutVars>
          <dgm:chMax val="1"/>
          <dgm:chPref val="1"/>
          <dgm:bulletEnabled val="1"/>
        </dgm:presLayoutVars>
      </dgm:prSet>
      <dgm:spPr/>
    </dgm:pt>
    <dgm:pt modelId="{73B73462-94D3-40FD-BB27-99127DB24CC8}" type="pres">
      <dgm:prSet presAssocID="{85C90E78-F181-40F1-A22A-58ABF00A3CD7}" presName="Accent4" presStyleCnt="0"/>
      <dgm:spPr/>
    </dgm:pt>
    <dgm:pt modelId="{30EADCBE-2C50-4643-BC83-AE7951F79000}" type="pres">
      <dgm:prSet presAssocID="{85C90E78-F181-40F1-A22A-58ABF00A3CD7}" presName="Accent" presStyleLbl="node1" presStyleIdx="6" presStyleCnt="14"/>
      <dgm:spPr/>
    </dgm:pt>
    <dgm:pt modelId="{E633476E-CD3D-42C7-877A-5D424E591CA5}" type="pres">
      <dgm:prSet presAssocID="{85C90E78-F181-40F1-A22A-58ABF00A3CD7}" presName="ParentBackground4" presStyleCnt="0"/>
      <dgm:spPr/>
    </dgm:pt>
    <dgm:pt modelId="{545E221C-DFA1-4A6B-A156-25A390D9418F}" type="pres">
      <dgm:prSet presAssocID="{85C90E78-F181-40F1-A22A-58ABF00A3CD7}" presName="ParentBackground" presStyleLbl="node1" presStyleIdx="7" presStyleCnt="14"/>
      <dgm:spPr/>
    </dgm:pt>
    <dgm:pt modelId="{ACA90542-6A40-4D24-A255-C48D18BF0A8A}" type="pres">
      <dgm:prSet presAssocID="{85C90E78-F181-40F1-A22A-58ABF00A3CD7}" presName="Parent4" presStyleLbl="fgAcc0" presStyleIdx="0" presStyleCnt="0">
        <dgm:presLayoutVars>
          <dgm:chMax val="1"/>
          <dgm:chPref val="1"/>
          <dgm:bulletEnabled val="1"/>
        </dgm:presLayoutVars>
      </dgm:prSet>
      <dgm:spPr/>
    </dgm:pt>
    <dgm:pt modelId="{DD92B02F-0692-4D9C-AA69-C873E84BEFB9}" type="pres">
      <dgm:prSet presAssocID="{E49B5590-21DD-4AB8-A14C-D3994EC6616F}" presName="Accent3" presStyleCnt="0"/>
      <dgm:spPr/>
    </dgm:pt>
    <dgm:pt modelId="{BCE56A89-9A5B-40A5-A8C1-732A1E976A56}" type="pres">
      <dgm:prSet presAssocID="{E49B5590-21DD-4AB8-A14C-D3994EC6616F}" presName="Accent" presStyleLbl="node1" presStyleIdx="8" presStyleCnt="14"/>
      <dgm:spPr/>
    </dgm:pt>
    <dgm:pt modelId="{8BD6C903-EA5D-46AB-BB8F-C2BBBEAB85DE}" type="pres">
      <dgm:prSet presAssocID="{E49B5590-21DD-4AB8-A14C-D3994EC6616F}" presName="ParentBackground3" presStyleCnt="0"/>
      <dgm:spPr/>
    </dgm:pt>
    <dgm:pt modelId="{F3F5A1C8-5AAC-418D-9D56-39011FCEDB67}" type="pres">
      <dgm:prSet presAssocID="{E49B5590-21DD-4AB8-A14C-D3994EC6616F}" presName="ParentBackground" presStyleLbl="node1" presStyleIdx="9" presStyleCnt="14"/>
      <dgm:spPr/>
    </dgm:pt>
    <dgm:pt modelId="{1E22B05E-1550-4C95-A102-972F2B574DD9}" type="pres">
      <dgm:prSet presAssocID="{E49B5590-21DD-4AB8-A14C-D3994EC6616F}" presName="Parent3" presStyleLbl="fgAcc0" presStyleIdx="0" presStyleCnt="0">
        <dgm:presLayoutVars>
          <dgm:chMax val="1"/>
          <dgm:chPref val="1"/>
          <dgm:bulletEnabled val="1"/>
        </dgm:presLayoutVars>
      </dgm:prSet>
      <dgm:spPr/>
    </dgm:pt>
    <dgm:pt modelId="{8EBF8073-AF3D-4DFB-A335-B2941215F646}" type="pres">
      <dgm:prSet presAssocID="{122A51EF-704F-439E-8264-03E70416BFB9}" presName="Accent2" presStyleCnt="0"/>
      <dgm:spPr/>
    </dgm:pt>
    <dgm:pt modelId="{EB86FC4B-F651-491E-A753-189109DD9110}" type="pres">
      <dgm:prSet presAssocID="{122A51EF-704F-439E-8264-03E70416BFB9}" presName="Accent" presStyleLbl="node1" presStyleIdx="10" presStyleCnt="14"/>
      <dgm:spPr/>
    </dgm:pt>
    <dgm:pt modelId="{0980FD1E-94B3-4522-9E21-83B8D1195441}" type="pres">
      <dgm:prSet presAssocID="{122A51EF-704F-439E-8264-03E70416BFB9}" presName="ParentBackground2" presStyleCnt="0"/>
      <dgm:spPr/>
    </dgm:pt>
    <dgm:pt modelId="{60A595DB-6460-4D84-A425-FEC71F50FEC6}" type="pres">
      <dgm:prSet presAssocID="{122A51EF-704F-439E-8264-03E70416BFB9}" presName="ParentBackground" presStyleLbl="node1" presStyleIdx="11" presStyleCnt="14"/>
      <dgm:spPr/>
    </dgm:pt>
    <dgm:pt modelId="{4CF530D6-DDC2-4268-B589-2B3DDE1D5BE9}" type="pres">
      <dgm:prSet presAssocID="{122A51EF-704F-439E-8264-03E70416BFB9}" presName="Parent2" presStyleLbl="fgAcc0" presStyleIdx="0" presStyleCnt="0">
        <dgm:presLayoutVars>
          <dgm:chMax val="1"/>
          <dgm:chPref val="1"/>
          <dgm:bulletEnabled val="1"/>
        </dgm:presLayoutVars>
      </dgm:prSet>
      <dgm:spPr/>
    </dgm:pt>
    <dgm:pt modelId="{56FCB54F-83D7-4E6D-9B31-DA4B3BE933A3}" type="pres">
      <dgm:prSet presAssocID="{2229F71C-C4C0-40B1-93D2-7DD02C8B8DED}" presName="Accent1" presStyleCnt="0"/>
      <dgm:spPr/>
    </dgm:pt>
    <dgm:pt modelId="{606CEACD-EE00-47A5-B46B-B4E04E198FF1}" type="pres">
      <dgm:prSet presAssocID="{2229F71C-C4C0-40B1-93D2-7DD02C8B8DED}" presName="Accent" presStyleLbl="node1" presStyleIdx="12" presStyleCnt="14"/>
      <dgm:spPr/>
    </dgm:pt>
    <dgm:pt modelId="{2BD1033B-7F0F-4C71-89FD-668466225082}" type="pres">
      <dgm:prSet presAssocID="{2229F71C-C4C0-40B1-93D2-7DD02C8B8DED}" presName="ParentBackground1" presStyleCnt="0"/>
      <dgm:spPr/>
    </dgm:pt>
    <dgm:pt modelId="{80DC2DE3-6731-4B7B-9916-488F173B9071}" type="pres">
      <dgm:prSet presAssocID="{2229F71C-C4C0-40B1-93D2-7DD02C8B8DED}" presName="ParentBackground" presStyleLbl="node1" presStyleIdx="13" presStyleCnt="14"/>
      <dgm:spPr/>
    </dgm:pt>
    <dgm:pt modelId="{6A6337F2-DE0C-4AEE-BE9F-8DEDFE04B442}" type="pres">
      <dgm:prSet presAssocID="{2229F71C-C4C0-40B1-93D2-7DD02C8B8DED}" presName="Parent1" presStyleLbl="fgAcc0" presStyleIdx="0" presStyleCnt="0">
        <dgm:presLayoutVars>
          <dgm:chMax val="1"/>
          <dgm:chPref val="1"/>
          <dgm:bulletEnabled val="1"/>
        </dgm:presLayoutVars>
      </dgm:prSet>
      <dgm:spPr/>
    </dgm:pt>
  </dgm:ptLst>
  <dgm:cxnLst>
    <dgm:cxn modelId="{C0380503-107C-4BF0-BE32-54E79F807CFE}" srcId="{DDC34009-1733-4383-AC69-8DE427CBEB9A}" destId="{2229F71C-C4C0-40B1-93D2-7DD02C8B8DED}" srcOrd="0" destOrd="0" parTransId="{0E72890D-3A49-4324-B4D4-962DDF1032C3}" sibTransId="{552FDF5B-9D6A-43DB-B1E9-95317B8589B0}"/>
    <dgm:cxn modelId="{FB64D412-9C3C-4D18-8E22-E8FEFECDF05A}" type="presOf" srcId="{B1A30F10-B712-4E8F-B815-55B8FB443462}" destId="{BA4C8D6A-77C6-4052-B88A-14665591B0CC}" srcOrd="0" destOrd="0" presId="urn:microsoft.com/office/officeart/2018/layout/CircleProcess"/>
    <dgm:cxn modelId="{733FF917-DEC8-42ED-B3E3-715077A26FBD}" type="presOf" srcId="{85C90E78-F181-40F1-A22A-58ABF00A3CD7}" destId="{ACA90542-6A40-4D24-A255-C48D18BF0A8A}" srcOrd="1" destOrd="0" presId="urn:microsoft.com/office/officeart/2018/layout/CircleProcess"/>
    <dgm:cxn modelId="{E54CCE1B-D047-4B5F-AE4C-506AC7C2F4FC}" type="presOf" srcId="{E49B5590-21DD-4AB8-A14C-D3994EC6616F}" destId="{F3F5A1C8-5AAC-418D-9D56-39011FCEDB67}" srcOrd="0" destOrd="0" presId="urn:microsoft.com/office/officeart/2018/layout/CircleProcess"/>
    <dgm:cxn modelId="{4D33E328-0557-4D92-9A41-2064F45D6449}" srcId="{DDC34009-1733-4383-AC69-8DE427CBEB9A}" destId="{E49B5590-21DD-4AB8-A14C-D3994EC6616F}" srcOrd="2" destOrd="0" parTransId="{42A11A48-C54E-404F-9D58-1F9E52DDAF26}" sibTransId="{7AD9C388-2668-4FE1-BBEC-682803721E7F}"/>
    <dgm:cxn modelId="{96BD595B-D86F-4B59-A4C2-A17AC71A0038}" srcId="{DDC34009-1733-4383-AC69-8DE427CBEB9A}" destId="{2E6833E4-695C-454D-B6F6-CB41A3DE129D}" srcOrd="6" destOrd="0" parTransId="{AA6C231C-B58E-4F9C-A997-A17507578452}" sibTransId="{D36C6C97-2B33-4C1F-9F15-9B6A6841AC29}"/>
    <dgm:cxn modelId="{83C49866-F5CC-4DB0-9119-9348602BE30D}" type="presOf" srcId="{E49B5590-21DD-4AB8-A14C-D3994EC6616F}" destId="{1E22B05E-1550-4C95-A102-972F2B574DD9}" srcOrd="1" destOrd="0" presId="urn:microsoft.com/office/officeart/2018/layout/CircleProcess"/>
    <dgm:cxn modelId="{8CAEE768-CC03-4DD8-B6C5-599E4A5730F2}" type="presOf" srcId="{2E6833E4-695C-454D-B6F6-CB41A3DE129D}" destId="{E529D5C6-1FDB-4A52-9420-F7DB1D2727A7}" srcOrd="1" destOrd="0" presId="urn:microsoft.com/office/officeart/2018/layout/CircleProcess"/>
    <dgm:cxn modelId="{8EE71269-6A61-4014-A1AE-E25A96910D88}" type="presOf" srcId="{2229F71C-C4C0-40B1-93D2-7DD02C8B8DED}" destId="{80DC2DE3-6731-4B7B-9916-488F173B9071}" srcOrd="0" destOrd="0" presId="urn:microsoft.com/office/officeart/2018/layout/CircleProcess"/>
    <dgm:cxn modelId="{E3AE4D72-4E6B-44B0-B1CB-C5BB3B4358E3}" type="presOf" srcId="{122A51EF-704F-439E-8264-03E70416BFB9}" destId="{4CF530D6-DDC2-4268-B589-2B3DDE1D5BE9}" srcOrd="1" destOrd="0" presId="urn:microsoft.com/office/officeart/2018/layout/CircleProcess"/>
    <dgm:cxn modelId="{47B07453-2091-4B3C-9E1A-60B1456D6CD7}" type="presOf" srcId="{AC40BF27-7144-46E7-9F7E-9BE8497F0698}" destId="{EF4907A2-E4F6-48C3-BE96-7C427EB0FA84}" srcOrd="1" destOrd="0" presId="urn:microsoft.com/office/officeart/2018/layout/CircleProcess"/>
    <dgm:cxn modelId="{FD294F74-AF70-41C2-8753-19C5C6718A59}" type="presOf" srcId="{2E6833E4-695C-454D-B6F6-CB41A3DE129D}" destId="{70B2D053-39D0-44E1-83B3-AE22DD798DD2}" srcOrd="0" destOrd="0" presId="urn:microsoft.com/office/officeart/2018/layout/CircleProcess"/>
    <dgm:cxn modelId="{049FBD7D-D936-46EA-B5E2-02EA3321F0F4}" srcId="{DDC34009-1733-4383-AC69-8DE427CBEB9A}" destId="{122A51EF-704F-439E-8264-03E70416BFB9}" srcOrd="1" destOrd="0" parTransId="{730879A8-3955-4BE1-8B2D-1179DE18D85B}" sibTransId="{46AC1A46-91DD-4EE9-AC6C-E96140009E8F}"/>
    <dgm:cxn modelId="{33A67987-686D-4BB6-BFD9-F756A89A032E}" type="presOf" srcId="{AC40BF27-7144-46E7-9F7E-9BE8497F0698}" destId="{DAF5BFBE-D2B6-4696-BB35-F51772E04DB2}" srcOrd="0" destOrd="0" presId="urn:microsoft.com/office/officeart/2018/layout/CircleProcess"/>
    <dgm:cxn modelId="{D9929C93-D68E-4531-BED9-BCDAF2AFC467}" type="presOf" srcId="{85C90E78-F181-40F1-A22A-58ABF00A3CD7}" destId="{545E221C-DFA1-4A6B-A156-25A390D9418F}" srcOrd="0" destOrd="0" presId="urn:microsoft.com/office/officeart/2018/layout/CircleProcess"/>
    <dgm:cxn modelId="{CBBFDFA9-CB77-465C-9C9F-36E27CF1BDF0}" srcId="{DDC34009-1733-4383-AC69-8DE427CBEB9A}" destId="{B1A30F10-B712-4E8F-B815-55B8FB443462}" srcOrd="4" destOrd="0" parTransId="{F0065B83-FBF2-4F08-8203-FC43EA121A3E}" sibTransId="{FD7082FA-9949-4BC5-9537-80A7EA55276E}"/>
    <dgm:cxn modelId="{763DABBB-9CEB-46FB-A9C4-6152DFEFAA08}" srcId="{DDC34009-1733-4383-AC69-8DE427CBEB9A}" destId="{85C90E78-F181-40F1-A22A-58ABF00A3CD7}" srcOrd="3" destOrd="0" parTransId="{D75DD5E8-5C96-439B-885D-3DBFD450023C}" sibTransId="{836C29B2-317F-4621-87AA-EAC96875FC97}"/>
    <dgm:cxn modelId="{5B26FFBB-EB42-4C95-B661-754D514945E3}" srcId="{DDC34009-1733-4383-AC69-8DE427CBEB9A}" destId="{AC40BF27-7144-46E7-9F7E-9BE8497F0698}" srcOrd="5" destOrd="0" parTransId="{12220C54-9D08-4D98-B6BD-CC179BACA051}" sibTransId="{0C393AB8-A559-494F-A990-1CEB50047222}"/>
    <dgm:cxn modelId="{B4E126C3-7BA5-4722-8EBC-8FDA36A90D4E}" type="presOf" srcId="{122A51EF-704F-439E-8264-03E70416BFB9}" destId="{60A595DB-6460-4D84-A425-FEC71F50FEC6}" srcOrd="0" destOrd="0" presId="urn:microsoft.com/office/officeart/2018/layout/CircleProcess"/>
    <dgm:cxn modelId="{E0F642C4-E7FA-4911-A429-01504921B13E}" type="presOf" srcId="{2229F71C-C4C0-40B1-93D2-7DD02C8B8DED}" destId="{6A6337F2-DE0C-4AEE-BE9F-8DEDFE04B442}" srcOrd="1" destOrd="0" presId="urn:microsoft.com/office/officeart/2018/layout/CircleProcess"/>
    <dgm:cxn modelId="{6A21E1F5-89F8-443B-83EA-4707CF777310}" type="presOf" srcId="{B1A30F10-B712-4E8F-B815-55B8FB443462}" destId="{4647033E-CABB-4E2C-96B6-A1C875018A33}" srcOrd="1" destOrd="0" presId="urn:microsoft.com/office/officeart/2018/layout/CircleProcess"/>
    <dgm:cxn modelId="{1C20F6F8-AAD9-4CB0-8CD3-6839D1506DA8}" type="presOf" srcId="{DDC34009-1733-4383-AC69-8DE427CBEB9A}" destId="{DCA719BF-DB54-4B0E-9A64-65D2A9F598DB}" srcOrd="0" destOrd="0" presId="urn:microsoft.com/office/officeart/2018/layout/CircleProcess"/>
    <dgm:cxn modelId="{659436ED-48DF-4530-A20B-FA3E38453DF3}" type="presParOf" srcId="{DCA719BF-DB54-4B0E-9A64-65D2A9F598DB}" destId="{9AF5852D-0B18-40DE-A166-13BC825B522E}" srcOrd="0" destOrd="0" presId="urn:microsoft.com/office/officeart/2018/layout/CircleProcess"/>
    <dgm:cxn modelId="{DE67C66C-37EF-4450-BB02-339074822824}" type="presParOf" srcId="{9AF5852D-0B18-40DE-A166-13BC825B522E}" destId="{5EACB296-0D79-41D3-B286-E8F6A10B486B}" srcOrd="0" destOrd="0" presId="urn:microsoft.com/office/officeart/2018/layout/CircleProcess"/>
    <dgm:cxn modelId="{7C7B9340-922E-4BE6-9AF8-A09D6111C592}" type="presParOf" srcId="{DCA719BF-DB54-4B0E-9A64-65D2A9F598DB}" destId="{00CEA8E7-F47D-4F47-ACCE-1F5521774A0A}" srcOrd="1" destOrd="0" presId="urn:microsoft.com/office/officeart/2018/layout/CircleProcess"/>
    <dgm:cxn modelId="{67F6F652-406F-471F-B20A-F35FBAF87A0B}" type="presParOf" srcId="{00CEA8E7-F47D-4F47-ACCE-1F5521774A0A}" destId="{70B2D053-39D0-44E1-83B3-AE22DD798DD2}" srcOrd="0" destOrd="0" presId="urn:microsoft.com/office/officeart/2018/layout/CircleProcess"/>
    <dgm:cxn modelId="{D33D9C7D-DA3C-4B24-804B-146BE4F167ED}" type="presParOf" srcId="{DCA719BF-DB54-4B0E-9A64-65D2A9F598DB}" destId="{E529D5C6-1FDB-4A52-9420-F7DB1D2727A7}" srcOrd="2" destOrd="0" presId="urn:microsoft.com/office/officeart/2018/layout/CircleProcess"/>
    <dgm:cxn modelId="{E8E00162-266E-4A3C-9297-EFB513B59CB2}" type="presParOf" srcId="{DCA719BF-DB54-4B0E-9A64-65D2A9F598DB}" destId="{EC9E6462-40A2-418A-9915-607ABA58990B}" srcOrd="3" destOrd="0" presId="urn:microsoft.com/office/officeart/2018/layout/CircleProcess"/>
    <dgm:cxn modelId="{FDB02C31-F52D-437A-A480-0FA54419261A}" type="presParOf" srcId="{EC9E6462-40A2-418A-9915-607ABA58990B}" destId="{C8F607BE-A0C9-479B-BBAD-10406BCB3766}" srcOrd="0" destOrd="0" presId="urn:microsoft.com/office/officeart/2018/layout/CircleProcess"/>
    <dgm:cxn modelId="{EF088430-33BA-4EC7-A177-10E9E40BCE8F}" type="presParOf" srcId="{DCA719BF-DB54-4B0E-9A64-65D2A9F598DB}" destId="{D7EE2A24-18A1-4C7B-98B8-76958762853C}" srcOrd="4" destOrd="0" presId="urn:microsoft.com/office/officeart/2018/layout/CircleProcess"/>
    <dgm:cxn modelId="{4EDB8202-02A9-49D7-8CF8-8D5E2B6CFA33}" type="presParOf" srcId="{D7EE2A24-18A1-4C7B-98B8-76958762853C}" destId="{DAF5BFBE-D2B6-4696-BB35-F51772E04DB2}" srcOrd="0" destOrd="0" presId="urn:microsoft.com/office/officeart/2018/layout/CircleProcess"/>
    <dgm:cxn modelId="{848F204A-5396-4DBE-941C-4396F2E3B0F3}" type="presParOf" srcId="{DCA719BF-DB54-4B0E-9A64-65D2A9F598DB}" destId="{EF4907A2-E4F6-48C3-BE96-7C427EB0FA84}" srcOrd="5" destOrd="0" presId="urn:microsoft.com/office/officeart/2018/layout/CircleProcess"/>
    <dgm:cxn modelId="{A8E4547D-BB35-4452-95FD-812A90BA59DC}" type="presParOf" srcId="{DCA719BF-DB54-4B0E-9A64-65D2A9F598DB}" destId="{A08EF894-0367-420C-8264-F830876E2F01}" srcOrd="6" destOrd="0" presId="urn:microsoft.com/office/officeart/2018/layout/CircleProcess"/>
    <dgm:cxn modelId="{EB0851EB-FF47-4B05-BE60-6F1E701D3E21}" type="presParOf" srcId="{A08EF894-0367-420C-8264-F830876E2F01}" destId="{C7B692AD-4245-46EB-8241-2B27DFB87FF5}" srcOrd="0" destOrd="0" presId="urn:microsoft.com/office/officeart/2018/layout/CircleProcess"/>
    <dgm:cxn modelId="{443EAFC1-65BF-42E2-AEB9-9080E403C10C}" type="presParOf" srcId="{DCA719BF-DB54-4B0E-9A64-65D2A9F598DB}" destId="{4C66162D-F62B-4F53-B90F-1122441E7A0A}" srcOrd="7" destOrd="0" presId="urn:microsoft.com/office/officeart/2018/layout/CircleProcess"/>
    <dgm:cxn modelId="{B9D67FA8-0BEE-4315-BB4E-4D499151C339}" type="presParOf" srcId="{4C66162D-F62B-4F53-B90F-1122441E7A0A}" destId="{BA4C8D6A-77C6-4052-B88A-14665591B0CC}" srcOrd="0" destOrd="0" presId="urn:microsoft.com/office/officeart/2018/layout/CircleProcess"/>
    <dgm:cxn modelId="{BBFD0404-E8BA-4B19-8412-0EDD67DAD270}" type="presParOf" srcId="{DCA719BF-DB54-4B0E-9A64-65D2A9F598DB}" destId="{4647033E-CABB-4E2C-96B6-A1C875018A33}" srcOrd="8" destOrd="0" presId="urn:microsoft.com/office/officeart/2018/layout/CircleProcess"/>
    <dgm:cxn modelId="{10969A61-2EBB-416A-954F-F01B1598591A}" type="presParOf" srcId="{DCA719BF-DB54-4B0E-9A64-65D2A9F598DB}" destId="{73B73462-94D3-40FD-BB27-99127DB24CC8}" srcOrd="9" destOrd="0" presId="urn:microsoft.com/office/officeart/2018/layout/CircleProcess"/>
    <dgm:cxn modelId="{BDCAA690-727F-4762-93C0-A629D862E068}" type="presParOf" srcId="{73B73462-94D3-40FD-BB27-99127DB24CC8}" destId="{30EADCBE-2C50-4643-BC83-AE7951F79000}" srcOrd="0" destOrd="0" presId="urn:microsoft.com/office/officeart/2018/layout/CircleProcess"/>
    <dgm:cxn modelId="{0ABAF5A0-A161-424C-9BB2-E694FCD8FAAA}" type="presParOf" srcId="{DCA719BF-DB54-4B0E-9A64-65D2A9F598DB}" destId="{E633476E-CD3D-42C7-877A-5D424E591CA5}" srcOrd="10" destOrd="0" presId="urn:microsoft.com/office/officeart/2018/layout/CircleProcess"/>
    <dgm:cxn modelId="{06BAE3E3-56B2-4DEA-8FC5-F41B9CEA3C40}" type="presParOf" srcId="{E633476E-CD3D-42C7-877A-5D424E591CA5}" destId="{545E221C-DFA1-4A6B-A156-25A390D9418F}" srcOrd="0" destOrd="0" presId="urn:microsoft.com/office/officeart/2018/layout/CircleProcess"/>
    <dgm:cxn modelId="{396BCA06-F232-48F7-95D0-E55B794F490A}" type="presParOf" srcId="{DCA719BF-DB54-4B0E-9A64-65D2A9F598DB}" destId="{ACA90542-6A40-4D24-A255-C48D18BF0A8A}" srcOrd="11" destOrd="0" presId="urn:microsoft.com/office/officeart/2018/layout/CircleProcess"/>
    <dgm:cxn modelId="{557B0448-A160-446F-9A2D-B3464A0FD841}" type="presParOf" srcId="{DCA719BF-DB54-4B0E-9A64-65D2A9F598DB}" destId="{DD92B02F-0692-4D9C-AA69-C873E84BEFB9}" srcOrd="12" destOrd="0" presId="urn:microsoft.com/office/officeart/2018/layout/CircleProcess"/>
    <dgm:cxn modelId="{605C5BB8-EEB3-402A-9527-BD46793C0CE1}" type="presParOf" srcId="{DD92B02F-0692-4D9C-AA69-C873E84BEFB9}" destId="{BCE56A89-9A5B-40A5-A8C1-732A1E976A56}" srcOrd="0" destOrd="0" presId="urn:microsoft.com/office/officeart/2018/layout/CircleProcess"/>
    <dgm:cxn modelId="{E29AFCCB-5F5D-4A8C-AABB-E1B20522FD1D}" type="presParOf" srcId="{DCA719BF-DB54-4B0E-9A64-65D2A9F598DB}" destId="{8BD6C903-EA5D-46AB-BB8F-C2BBBEAB85DE}" srcOrd="13" destOrd="0" presId="urn:microsoft.com/office/officeart/2018/layout/CircleProcess"/>
    <dgm:cxn modelId="{7D5774C2-E441-410E-A20C-A09D7F2A7D03}" type="presParOf" srcId="{8BD6C903-EA5D-46AB-BB8F-C2BBBEAB85DE}" destId="{F3F5A1C8-5AAC-418D-9D56-39011FCEDB67}" srcOrd="0" destOrd="0" presId="urn:microsoft.com/office/officeart/2018/layout/CircleProcess"/>
    <dgm:cxn modelId="{F28057AD-0D2F-4A1D-95C3-CA73309590D3}" type="presParOf" srcId="{DCA719BF-DB54-4B0E-9A64-65D2A9F598DB}" destId="{1E22B05E-1550-4C95-A102-972F2B574DD9}" srcOrd="14" destOrd="0" presId="urn:microsoft.com/office/officeart/2018/layout/CircleProcess"/>
    <dgm:cxn modelId="{6FBF4B64-A55F-46EF-8426-5FFFEF9DDBC4}" type="presParOf" srcId="{DCA719BF-DB54-4B0E-9A64-65D2A9F598DB}" destId="{8EBF8073-AF3D-4DFB-A335-B2941215F646}" srcOrd="15" destOrd="0" presId="urn:microsoft.com/office/officeart/2018/layout/CircleProcess"/>
    <dgm:cxn modelId="{372F9BDF-185B-4662-BE6B-4FF8EB21F2B5}" type="presParOf" srcId="{8EBF8073-AF3D-4DFB-A335-B2941215F646}" destId="{EB86FC4B-F651-491E-A753-189109DD9110}" srcOrd="0" destOrd="0" presId="urn:microsoft.com/office/officeart/2018/layout/CircleProcess"/>
    <dgm:cxn modelId="{EE996086-60EB-4593-AA64-A29FA3E7A607}" type="presParOf" srcId="{DCA719BF-DB54-4B0E-9A64-65D2A9F598DB}" destId="{0980FD1E-94B3-4522-9E21-83B8D1195441}" srcOrd="16" destOrd="0" presId="urn:microsoft.com/office/officeart/2018/layout/CircleProcess"/>
    <dgm:cxn modelId="{E4960544-C150-4724-B97B-B1D5F0B2AB26}" type="presParOf" srcId="{0980FD1E-94B3-4522-9E21-83B8D1195441}" destId="{60A595DB-6460-4D84-A425-FEC71F50FEC6}" srcOrd="0" destOrd="0" presId="urn:microsoft.com/office/officeart/2018/layout/CircleProcess"/>
    <dgm:cxn modelId="{E2AE00DB-EF64-4507-BFEE-94B2796CC4FB}" type="presParOf" srcId="{DCA719BF-DB54-4B0E-9A64-65D2A9F598DB}" destId="{4CF530D6-DDC2-4268-B589-2B3DDE1D5BE9}" srcOrd="17" destOrd="0" presId="urn:microsoft.com/office/officeart/2018/layout/CircleProcess"/>
    <dgm:cxn modelId="{A0C7DD61-FA59-40FE-AFB5-35903AF6C131}" type="presParOf" srcId="{DCA719BF-DB54-4B0E-9A64-65D2A9F598DB}" destId="{56FCB54F-83D7-4E6D-9B31-DA4B3BE933A3}" srcOrd="18" destOrd="0" presId="urn:microsoft.com/office/officeart/2018/layout/CircleProcess"/>
    <dgm:cxn modelId="{3A9A8910-59C7-42E1-A6F0-DA9DFDAD870A}" type="presParOf" srcId="{56FCB54F-83D7-4E6D-9B31-DA4B3BE933A3}" destId="{606CEACD-EE00-47A5-B46B-B4E04E198FF1}" srcOrd="0" destOrd="0" presId="urn:microsoft.com/office/officeart/2018/layout/CircleProcess"/>
    <dgm:cxn modelId="{96E74D6F-E6B6-4824-A819-DCFD1496CC81}" type="presParOf" srcId="{DCA719BF-DB54-4B0E-9A64-65D2A9F598DB}" destId="{2BD1033B-7F0F-4C71-89FD-668466225082}" srcOrd="19" destOrd="0" presId="urn:microsoft.com/office/officeart/2018/layout/CircleProcess"/>
    <dgm:cxn modelId="{F375DED8-93EF-4592-9F11-1E7759FE96DD}" type="presParOf" srcId="{2BD1033B-7F0F-4C71-89FD-668466225082}" destId="{80DC2DE3-6731-4B7B-9916-488F173B9071}" srcOrd="0" destOrd="0" presId="urn:microsoft.com/office/officeart/2018/layout/CircleProcess"/>
    <dgm:cxn modelId="{F4C52DCF-E952-4C6F-9744-1E39832BE356}" type="presParOf" srcId="{DCA719BF-DB54-4B0E-9A64-65D2A9F598DB}" destId="{6A6337F2-DE0C-4AEE-BE9F-8DEDFE04B442}" srcOrd="20" destOrd="0" presId="urn:microsoft.com/office/officeart/2018/layout/Circle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23C2B1-22C6-4BF1-8F05-02132C52180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ABD004D-94B1-4D82-A0BE-75D9FDB21A91}">
      <dgm:prSet custT="1"/>
      <dgm:spPr/>
      <dgm:t>
        <a:bodyPr/>
        <a:lstStyle/>
        <a:p>
          <a:pPr algn="l"/>
          <a:r>
            <a:rPr lang="en-US" sz="1400" b="1" u="sng" dirty="0">
              <a:solidFill>
                <a:srgbClr val="C00000"/>
              </a:solidFill>
            </a:rPr>
            <a:t>Severity of Impaction        </a:t>
          </a:r>
          <a:r>
            <a:rPr lang="en-US" sz="1200" b="1" dirty="0">
              <a:solidFill>
                <a:schemeClr val="accent6">
                  <a:lumMod val="50000"/>
                </a:schemeClr>
              </a:solidFill>
            </a:rPr>
            <a:t> Impacted teeth can vary in severity. Some may cause minimal issues while others can lead to pain, infection, damage to adjacent teeth, or cyst formation. Severe impaction often necessitates extraction.</a:t>
          </a:r>
        </a:p>
      </dgm:t>
    </dgm:pt>
    <dgm:pt modelId="{7B581D5D-8D1E-4E25-A362-DFCF87DE86FB}" type="parTrans" cxnId="{6A7A9280-82C9-4FD8-9350-44203DADBC22}">
      <dgm:prSet/>
      <dgm:spPr/>
      <dgm:t>
        <a:bodyPr/>
        <a:lstStyle/>
        <a:p>
          <a:endParaRPr lang="en-US" sz="3200" b="1">
            <a:solidFill>
              <a:schemeClr val="accent6">
                <a:lumMod val="50000"/>
              </a:schemeClr>
            </a:solidFill>
          </a:endParaRPr>
        </a:p>
      </dgm:t>
    </dgm:pt>
    <dgm:pt modelId="{C744BE16-261C-40B3-8DB5-4C8FC26C6EFA}" type="sibTrans" cxnId="{6A7A9280-82C9-4FD8-9350-44203DADBC22}">
      <dgm:prSet/>
      <dgm:spPr/>
      <dgm:t>
        <a:bodyPr/>
        <a:lstStyle/>
        <a:p>
          <a:endParaRPr lang="en-US" sz="3200" b="1">
            <a:solidFill>
              <a:schemeClr val="accent6">
                <a:lumMod val="50000"/>
              </a:schemeClr>
            </a:solidFill>
          </a:endParaRPr>
        </a:p>
      </dgm:t>
    </dgm:pt>
    <dgm:pt modelId="{891F8900-7BD5-403A-8303-9588DA0976C6}">
      <dgm:prSet custT="1"/>
      <dgm:spPr/>
      <dgm:t>
        <a:bodyPr/>
        <a:lstStyle/>
        <a:p>
          <a:pPr algn="l"/>
          <a:r>
            <a:rPr lang="en-US" sz="1400" b="1" u="sng" dirty="0">
              <a:solidFill>
                <a:srgbClr val="C00000"/>
              </a:solidFill>
            </a:rPr>
            <a:t>Symptoms</a:t>
          </a:r>
          <a:r>
            <a:rPr lang="en-US" sz="1200" b="1" u="sng" dirty="0">
              <a:solidFill>
                <a:schemeClr val="accent6">
                  <a:lumMod val="50000"/>
                </a:schemeClr>
              </a:solidFill>
            </a:rPr>
            <a:t>:</a:t>
          </a:r>
          <a:r>
            <a:rPr lang="en-US" sz="1200" b="1" dirty="0">
              <a:solidFill>
                <a:schemeClr val="accent6">
                  <a:lumMod val="50000"/>
                </a:schemeClr>
              </a:solidFill>
            </a:rPr>
            <a:t>           If the impacted tooth is causing pain, discomfort, swelling, or difficulty in chewing, extraction may be recommended to alleviate symptoms.</a:t>
          </a:r>
        </a:p>
      </dgm:t>
    </dgm:pt>
    <dgm:pt modelId="{E608666D-EC40-4A27-A984-38E50604BF9A}" type="parTrans" cxnId="{1C26A716-ECE3-42E3-9FDF-A8FB74C43A13}">
      <dgm:prSet/>
      <dgm:spPr/>
      <dgm:t>
        <a:bodyPr/>
        <a:lstStyle/>
        <a:p>
          <a:endParaRPr lang="en-US" sz="3200" b="1">
            <a:solidFill>
              <a:schemeClr val="accent6">
                <a:lumMod val="50000"/>
              </a:schemeClr>
            </a:solidFill>
          </a:endParaRPr>
        </a:p>
      </dgm:t>
    </dgm:pt>
    <dgm:pt modelId="{E1A7425E-A64F-4B96-81B8-491B96AC78D7}" type="sibTrans" cxnId="{1C26A716-ECE3-42E3-9FDF-A8FB74C43A13}">
      <dgm:prSet/>
      <dgm:spPr/>
      <dgm:t>
        <a:bodyPr/>
        <a:lstStyle/>
        <a:p>
          <a:endParaRPr lang="en-US" sz="3200" b="1">
            <a:solidFill>
              <a:schemeClr val="accent6">
                <a:lumMod val="50000"/>
              </a:schemeClr>
            </a:solidFill>
          </a:endParaRPr>
        </a:p>
      </dgm:t>
    </dgm:pt>
    <dgm:pt modelId="{CD3C974C-693E-4B73-977A-87EFFA448C07}">
      <dgm:prSet custT="1"/>
      <dgm:spPr/>
      <dgm:t>
        <a:bodyPr/>
        <a:lstStyle/>
        <a:p>
          <a:pPr algn="l"/>
          <a:r>
            <a:rPr lang="en-US" sz="1400" b="1" u="sng" dirty="0">
              <a:solidFill>
                <a:srgbClr val="C00000"/>
              </a:solidFill>
            </a:rPr>
            <a:t>Risk of Complications</a:t>
          </a:r>
          <a:r>
            <a:rPr lang="en-US" sz="1200" b="1" dirty="0">
              <a:solidFill>
                <a:schemeClr val="accent6">
                  <a:lumMod val="50000"/>
                </a:schemeClr>
              </a:solidFill>
            </a:rPr>
            <a:t>: Impacted teeth can lead to various complications such as infections, cysts, damage to adjacent teeth, and misalignment of surrounding teeth. If the risk of complications is high, extraction may be advisable.</a:t>
          </a:r>
        </a:p>
      </dgm:t>
    </dgm:pt>
    <dgm:pt modelId="{A837712A-8396-4BA1-A775-44F9AF9AABE3}" type="parTrans" cxnId="{481FBD31-31A0-4801-B541-B8C603AE93FE}">
      <dgm:prSet/>
      <dgm:spPr/>
      <dgm:t>
        <a:bodyPr/>
        <a:lstStyle/>
        <a:p>
          <a:endParaRPr lang="en-US" sz="3200" b="1">
            <a:solidFill>
              <a:schemeClr val="accent6">
                <a:lumMod val="50000"/>
              </a:schemeClr>
            </a:solidFill>
          </a:endParaRPr>
        </a:p>
      </dgm:t>
    </dgm:pt>
    <dgm:pt modelId="{6D2AC14D-01FD-437C-9B3C-FFAA1BC3F5D3}" type="sibTrans" cxnId="{481FBD31-31A0-4801-B541-B8C603AE93FE}">
      <dgm:prSet/>
      <dgm:spPr/>
      <dgm:t>
        <a:bodyPr/>
        <a:lstStyle/>
        <a:p>
          <a:endParaRPr lang="en-US" sz="3200" b="1">
            <a:solidFill>
              <a:schemeClr val="accent6">
                <a:lumMod val="50000"/>
              </a:schemeClr>
            </a:solidFill>
          </a:endParaRPr>
        </a:p>
      </dgm:t>
    </dgm:pt>
    <dgm:pt modelId="{0A07A06B-6498-48A5-81F5-C922EBF0CB9F}">
      <dgm:prSet custT="1"/>
      <dgm:spPr/>
      <dgm:t>
        <a:bodyPr/>
        <a:lstStyle/>
        <a:p>
          <a:pPr algn="l"/>
          <a:r>
            <a:rPr lang="en-US" sz="1400" b="1" u="sng" dirty="0">
              <a:solidFill>
                <a:srgbClr val="C00000"/>
              </a:solidFill>
            </a:rPr>
            <a:t>Surgical Considerations</a:t>
          </a:r>
          <a:r>
            <a:rPr lang="en-US" sz="1200" b="1" dirty="0">
              <a:solidFill>
                <a:schemeClr val="accent6">
                  <a:lumMod val="50000"/>
                </a:schemeClr>
              </a:solidFill>
            </a:rPr>
            <a:t>: The complexity of the surgical procedure required for extraction, including the proximity of the impacted tooth to nerves and other vital structures, is also considered.</a:t>
          </a:r>
        </a:p>
      </dgm:t>
    </dgm:pt>
    <dgm:pt modelId="{FAC0CF0D-F7F7-4602-88DC-29721A72D6B9}" type="parTrans" cxnId="{C8FEC32F-57BF-422E-8469-635554BB513B}">
      <dgm:prSet/>
      <dgm:spPr/>
      <dgm:t>
        <a:bodyPr/>
        <a:lstStyle/>
        <a:p>
          <a:endParaRPr lang="en-US" sz="3200" b="1">
            <a:solidFill>
              <a:schemeClr val="accent6">
                <a:lumMod val="50000"/>
              </a:schemeClr>
            </a:solidFill>
          </a:endParaRPr>
        </a:p>
      </dgm:t>
    </dgm:pt>
    <dgm:pt modelId="{7839E628-E874-4D6E-851A-2E6658BCFE80}" type="sibTrans" cxnId="{C8FEC32F-57BF-422E-8469-635554BB513B}">
      <dgm:prSet/>
      <dgm:spPr/>
      <dgm:t>
        <a:bodyPr/>
        <a:lstStyle/>
        <a:p>
          <a:endParaRPr lang="en-US" sz="3200" b="1">
            <a:solidFill>
              <a:schemeClr val="accent6">
                <a:lumMod val="50000"/>
              </a:schemeClr>
            </a:solidFill>
          </a:endParaRPr>
        </a:p>
      </dgm:t>
    </dgm:pt>
    <dgm:pt modelId="{F042C848-AEB4-43BB-B3C7-D203B84A4FB7}" type="pres">
      <dgm:prSet presAssocID="{D223C2B1-22C6-4BF1-8F05-02132C52180F}" presName="hierChild1" presStyleCnt="0">
        <dgm:presLayoutVars>
          <dgm:chPref val="1"/>
          <dgm:dir/>
          <dgm:animOne val="branch"/>
          <dgm:animLvl val="lvl"/>
          <dgm:resizeHandles/>
        </dgm:presLayoutVars>
      </dgm:prSet>
      <dgm:spPr/>
    </dgm:pt>
    <dgm:pt modelId="{11A95BDF-B855-4C42-B82B-E55DE95FA4CB}" type="pres">
      <dgm:prSet presAssocID="{8ABD004D-94B1-4D82-A0BE-75D9FDB21A91}" presName="hierRoot1" presStyleCnt="0"/>
      <dgm:spPr/>
    </dgm:pt>
    <dgm:pt modelId="{7CA01447-CC50-40BB-A8CE-B354DFD5C0BE}" type="pres">
      <dgm:prSet presAssocID="{8ABD004D-94B1-4D82-A0BE-75D9FDB21A91}" presName="composite" presStyleCnt="0"/>
      <dgm:spPr/>
    </dgm:pt>
    <dgm:pt modelId="{F7929651-C78E-478C-AB4F-52CF2F6DA579}" type="pres">
      <dgm:prSet presAssocID="{8ABD004D-94B1-4D82-A0BE-75D9FDB21A91}" presName="background" presStyleLbl="node0" presStyleIdx="0" presStyleCnt="4"/>
      <dgm:spPr/>
    </dgm:pt>
    <dgm:pt modelId="{2A022271-5240-4498-95EC-E71ED58F6243}" type="pres">
      <dgm:prSet presAssocID="{8ABD004D-94B1-4D82-A0BE-75D9FDB21A91}" presName="text" presStyleLbl="fgAcc0" presStyleIdx="0" presStyleCnt="4" custScaleX="136123" custScaleY="251929" custLinFactNeighborX="-8594" custLinFactNeighborY="52835">
        <dgm:presLayoutVars>
          <dgm:chPref val="3"/>
        </dgm:presLayoutVars>
      </dgm:prSet>
      <dgm:spPr/>
    </dgm:pt>
    <dgm:pt modelId="{EB82324F-D8C8-4AD1-B8C7-010A3AD9B524}" type="pres">
      <dgm:prSet presAssocID="{8ABD004D-94B1-4D82-A0BE-75D9FDB21A91}" presName="hierChild2" presStyleCnt="0"/>
      <dgm:spPr/>
    </dgm:pt>
    <dgm:pt modelId="{FA1A711D-5A75-4724-A3F4-C591EA630819}" type="pres">
      <dgm:prSet presAssocID="{891F8900-7BD5-403A-8303-9588DA0976C6}" presName="hierRoot1" presStyleCnt="0"/>
      <dgm:spPr/>
    </dgm:pt>
    <dgm:pt modelId="{02A34505-6F9B-4430-BEDC-8997B687F50C}" type="pres">
      <dgm:prSet presAssocID="{891F8900-7BD5-403A-8303-9588DA0976C6}" presName="composite" presStyleCnt="0"/>
      <dgm:spPr/>
    </dgm:pt>
    <dgm:pt modelId="{AE1CA1FE-7D29-4575-B7D8-5016222B9D69}" type="pres">
      <dgm:prSet presAssocID="{891F8900-7BD5-403A-8303-9588DA0976C6}" presName="background" presStyleLbl="node0" presStyleIdx="1" presStyleCnt="4"/>
      <dgm:spPr/>
    </dgm:pt>
    <dgm:pt modelId="{F412E880-5F4A-4B43-AD4A-579F8BDD57BF}" type="pres">
      <dgm:prSet presAssocID="{891F8900-7BD5-403A-8303-9588DA0976C6}" presName="text" presStyleLbl="fgAcc0" presStyleIdx="1" presStyleCnt="4" custScaleX="116753" custScaleY="264672" custLinFactNeighborX="-11097" custLinFactNeighborY="46952">
        <dgm:presLayoutVars>
          <dgm:chPref val="3"/>
        </dgm:presLayoutVars>
      </dgm:prSet>
      <dgm:spPr/>
    </dgm:pt>
    <dgm:pt modelId="{5E0B0A78-A84F-4553-9514-4BB04DD55E0D}" type="pres">
      <dgm:prSet presAssocID="{891F8900-7BD5-403A-8303-9588DA0976C6}" presName="hierChild2" presStyleCnt="0"/>
      <dgm:spPr/>
    </dgm:pt>
    <dgm:pt modelId="{C4613446-18BC-42F1-B3F6-CC767D804EF5}" type="pres">
      <dgm:prSet presAssocID="{CD3C974C-693E-4B73-977A-87EFFA448C07}" presName="hierRoot1" presStyleCnt="0"/>
      <dgm:spPr/>
    </dgm:pt>
    <dgm:pt modelId="{EE6D431D-CD1C-4EA3-9E8B-12DF7E87ACB7}" type="pres">
      <dgm:prSet presAssocID="{CD3C974C-693E-4B73-977A-87EFFA448C07}" presName="composite" presStyleCnt="0"/>
      <dgm:spPr/>
    </dgm:pt>
    <dgm:pt modelId="{CCA6CAD1-7FF4-4E67-907B-0824D0FD46BC}" type="pres">
      <dgm:prSet presAssocID="{CD3C974C-693E-4B73-977A-87EFFA448C07}" presName="background" presStyleLbl="node0" presStyleIdx="2" presStyleCnt="4"/>
      <dgm:spPr/>
    </dgm:pt>
    <dgm:pt modelId="{75C2CE21-F567-4ADA-8033-9077D91808ED}" type="pres">
      <dgm:prSet presAssocID="{CD3C974C-693E-4B73-977A-87EFFA448C07}" presName="text" presStyleLbl="fgAcc0" presStyleIdx="2" presStyleCnt="4" custScaleX="133378" custScaleY="270159" custLinFactNeighborX="-9924" custLinFactNeighborY="45922">
        <dgm:presLayoutVars>
          <dgm:chPref val="3"/>
        </dgm:presLayoutVars>
      </dgm:prSet>
      <dgm:spPr/>
    </dgm:pt>
    <dgm:pt modelId="{A1329C3B-142D-48C2-B8D7-72C5B81EFE44}" type="pres">
      <dgm:prSet presAssocID="{CD3C974C-693E-4B73-977A-87EFFA448C07}" presName="hierChild2" presStyleCnt="0"/>
      <dgm:spPr/>
    </dgm:pt>
    <dgm:pt modelId="{15A14270-0081-4E8D-ABA0-16B8C7D21B65}" type="pres">
      <dgm:prSet presAssocID="{0A07A06B-6498-48A5-81F5-C922EBF0CB9F}" presName="hierRoot1" presStyleCnt="0"/>
      <dgm:spPr/>
    </dgm:pt>
    <dgm:pt modelId="{074146DA-D695-4C8C-8C6D-8C70EBFD77E7}" type="pres">
      <dgm:prSet presAssocID="{0A07A06B-6498-48A5-81F5-C922EBF0CB9F}" presName="composite" presStyleCnt="0"/>
      <dgm:spPr/>
    </dgm:pt>
    <dgm:pt modelId="{755D8F5B-35F8-4898-A30B-1ABE5B7DE08F}" type="pres">
      <dgm:prSet presAssocID="{0A07A06B-6498-48A5-81F5-C922EBF0CB9F}" presName="background" presStyleLbl="node0" presStyleIdx="3" presStyleCnt="4"/>
      <dgm:spPr/>
    </dgm:pt>
    <dgm:pt modelId="{B04C172B-6517-48C6-B2A3-559BCB11462F}" type="pres">
      <dgm:prSet presAssocID="{0A07A06B-6498-48A5-81F5-C922EBF0CB9F}" presName="text" presStyleLbl="fgAcc0" presStyleIdx="3" presStyleCnt="4" custScaleX="121716" custScaleY="305485" custLinFactNeighborX="1963" custLinFactNeighborY="19874">
        <dgm:presLayoutVars>
          <dgm:chPref val="3"/>
        </dgm:presLayoutVars>
      </dgm:prSet>
      <dgm:spPr/>
    </dgm:pt>
    <dgm:pt modelId="{EEB54EBC-A14C-47B5-824D-597C0E13E451}" type="pres">
      <dgm:prSet presAssocID="{0A07A06B-6498-48A5-81F5-C922EBF0CB9F}" presName="hierChild2" presStyleCnt="0"/>
      <dgm:spPr/>
    </dgm:pt>
  </dgm:ptLst>
  <dgm:cxnLst>
    <dgm:cxn modelId="{1C26A716-ECE3-42E3-9FDF-A8FB74C43A13}" srcId="{D223C2B1-22C6-4BF1-8F05-02132C52180F}" destId="{891F8900-7BD5-403A-8303-9588DA0976C6}" srcOrd="1" destOrd="0" parTransId="{E608666D-EC40-4A27-A984-38E50604BF9A}" sibTransId="{E1A7425E-A64F-4B96-81B8-491B96AC78D7}"/>
    <dgm:cxn modelId="{C8FEC32F-57BF-422E-8469-635554BB513B}" srcId="{D223C2B1-22C6-4BF1-8F05-02132C52180F}" destId="{0A07A06B-6498-48A5-81F5-C922EBF0CB9F}" srcOrd="3" destOrd="0" parTransId="{FAC0CF0D-F7F7-4602-88DC-29721A72D6B9}" sibTransId="{7839E628-E874-4D6E-851A-2E6658BCFE80}"/>
    <dgm:cxn modelId="{481FBD31-31A0-4801-B541-B8C603AE93FE}" srcId="{D223C2B1-22C6-4BF1-8F05-02132C52180F}" destId="{CD3C974C-693E-4B73-977A-87EFFA448C07}" srcOrd="2" destOrd="0" parTransId="{A837712A-8396-4BA1-A775-44F9AF9AABE3}" sibTransId="{6D2AC14D-01FD-437C-9B3C-FFAA1BC3F5D3}"/>
    <dgm:cxn modelId="{6A7A9280-82C9-4FD8-9350-44203DADBC22}" srcId="{D223C2B1-22C6-4BF1-8F05-02132C52180F}" destId="{8ABD004D-94B1-4D82-A0BE-75D9FDB21A91}" srcOrd="0" destOrd="0" parTransId="{7B581D5D-8D1E-4E25-A362-DFCF87DE86FB}" sibTransId="{C744BE16-261C-40B3-8DB5-4C8FC26C6EFA}"/>
    <dgm:cxn modelId="{DC9AA688-7C87-4BD4-969F-C675F52C7B89}" type="presOf" srcId="{CD3C974C-693E-4B73-977A-87EFFA448C07}" destId="{75C2CE21-F567-4ADA-8033-9077D91808ED}" srcOrd="0" destOrd="0" presId="urn:microsoft.com/office/officeart/2005/8/layout/hierarchy1"/>
    <dgm:cxn modelId="{3D738F8A-E42D-439E-9F64-6DF526606E4A}" type="presOf" srcId="{8ABD004D-94B1-4D82-A0BE-75D9FDB21A91}" destId="{2A022271-5240-4498-95EC-E71ED58F6243}" srcOrd="0" destOrd="0" presId="urn:microsoft.com/office/officeart/2005/8/layout/hierarchy1"/>
    <dgm:cxn modelId="{99FE4AC4-863D-4D30-A6A5-2472E84BC74E}" type="presOf" srcId="{0A07A06B-6498-48A5-81F5-C922EBF0CB9F}" destId="{B04C172B-6517-48C6-B2A3-559BCB11462F}" srcOrd="0" destOrd="0" presId="urn:microsoft.com/office/officeart/2005/8/layout/hierarchy1"/>
    <dgm:cxn modelId="{4AA7E0D0-02C9-429E-99AA-207E2CACA3DB}" type="presOf" srcId="{891F8900-7BD5-403A-8303-9588DA0976C6}" destId="{F412E880-5F4A-4B43-AD4A-579F8BDD57BF}" srcOrd="0" destOrd="0" presId="urn:microsoft.com/office/officeart/2005/8/layout/hierarchy1"/>
    <dgm:cxn modelId="{D5B9BBDA-0406-4313-90FD-D7B2D9CE6375}" type="presOf" srcId="{D223C2B1-22C6-4BF1-8F05-02132C52180F}" destId="{F042C848-AEB4-43BB-B3C7-D203B84A4FB7}" srcOrd="0" destOrd="0" presId="urn:microsoft.com/office/officeart/2005/8/layout/hierarchy1"/>
    <dgm:cxn modelId="{F4B2ACFA-6D27-4723-9F33-FF9C34B8D2DB}" type="presParOf" srcId="{F042C848-AEB4-43BB-B3C7-D203B84A4FB7}" destId="{11A95BDF-B855-4C42-B82B-E55DE95FA4CB}" srcOrd="0" destOrd="0" presId="urn:microsoft.com/office/officeart/2005/8/layout/hierarchy1"/>
    <dgm:cxn modelId="{BB539FA3-888A-4709-882E-39A397B4253E}" type="presParOf" srcId="{11A95BDF-B855-4C42-B82B-E55DE95FA4CB}" destId="{7CA01447-CC50-40BB-A8CE-B354DFD5C0BE}" srcOrd="0" destOrd="0" presId="urn:microsoft.com/office/officeart/2005/8/layout/hierarchy1"/>
    <dgm:cxn modelId="{0F30BBFB-23F3-4B25-A776-8AC28ECBA92A}" type="presParOf" srcId="{7CA01447-CC50-40BB-A8CE-B354DFD5C0BE}" destId="{F7929651-C78E-478C-AB4F-52CF2F6DA579}" srcOrd="0" destOrd="0" presId="urn:microsoft.com/office/officeart/2005/8/layout/hierarchy1"/>
    <dgm:cxn modelId="{C4237430-92D1-45D8-A7A4-3E008918F17C}" type="presParOf" srcId="{7CA01447-CC50-40BB-A8CE-B354DFD5C0BE}" destId="{2A022271-5240-4498-95EC-E71ED58F6243}" srcOrd="1" destOrd="0" presId="urn:microsoft.com/office/officeart/2005/8/layout/hierarchy1"/>
    <dgm:cxn modelId="{9F5AD4E7-D682-47E3-A7C2-421D9EA922FE}" type="presParOf" srcId="{11A95BDF-B855-4C42-B82B-E55DE95FA4CB}" destId="{EB82324F-D8C8-4AD1-B8C7-010A3AD9B524}" srcOrd="1" destOrd="0" presId="urn:microsoft.com/office/officeart/2005/8/layout/hierarchy1"/>
    <dgm:cxn modelId="{F56EEA06-866F-4D25-BAEC-D279F5076BCD}" type="presParOf" srcId="{F042C848-AEB4-43BB-B3C7-D203B84A4FB7}" destId="{FA1A711D-5A75-4724-A3F4-C591EA630819}" srcOrd="1" destOrd="0" presId="urn:microsoft.com/office/officeart/2005/8/layout/hierarchy1"/>
    <dgm:cxn modelId="{912EAE78-EF66-4545-A482-153447493628}" type="presParOf" srcId="{FA1A711D-5A75-4724-A3F4-C591EA630819}" destId="{02A34505-6F9B-4430-BEDC-8997B687F50C}" srcOrd="0" destOrd="0" presId="urn:microsoft.com/office/officeart/2005/8/layout/hierarchy1"/>
    <dgm:cxn modelId="{FFDB31DD-92C4-4014-B1A6-3DC0B341B12E}" type="presParOf" srcId="{02A34505-6F9B-4430-BEDC-8997B687F50C}" destId="{AE1CA1FE-7D29-4575-B7D8-5016222B9D69}" srcOrd="0" destOrd="0" presId="urn:microsoft.com/office/officeart/2005/8/layout/hierarchy1"/>
    <dgm:cxn modelId="{6F301152-9296-46A7-81CA-453034E33EE8}" type="presParOf" srcId="{02A34505-6F9B-4430-BEDC-8997B687F50C}" destId="{F412E880-5F4A-4B43-AD4A-579F8BDD57BF}" srcOrd="1" destOrd="0" presId="urn:microsoft.com/office/officeart/2005/8/layout/hierarchy1"/>
    <dgm:cxn modelId="{32E6F7E0-D216-46EB-87D0-2CA33C090699}" type="presParOf" srcId="{FA1A711D-5A75-4724-A3F4-C591EA630819}" destId="{5E0B0A78-A84F-4553-9514-4BB04DD55E0D}" srcOrd="1" destOrd="0" presId="urn:microsoft.com/office/officeart/2005/8/layout/hierarchy1"/>
    <dgm:cxn modelId="{96D9FE2C-F984-43B7-B68D-48FDA3A7AAA0}" type="presParOf" srcId="{F042C848-AEB4-43BB-B3C7-D203B84A4FB7}" destId="{C4613446-18BC-42F1-B3F6-CC767D804EF5}" srcOrd="2" destOrd="0" presId="urn:microsoft.com/office/officeart/2005/8/layout/hierarchy1"/>
    <dgm:cxn modelId="{941FB00C-0BD0-4EE5-8C13-1B8FB010A027}" type="presParOf" srcId="{C4613446-18BC-42F1-B3F6-CC767D804EF5}" destId="{EE6D431D-CD1C-4EA3-9E8B-12DF7E87ACB7}" srcOrd="0" destOrd="0" presId="urn:microsoft.com/office/officeart/2005/8/layout/hierarchy1"/>
    <dgm:cxn modelId="{80D1645D-16F9-4B1A-85AA-E16DE61F23CF}" type="presParOf" srcId="{EE6D431D-CD1C-4EA3-9E8B-12DF7E87ACB7}" destId="{CCA6CAD1-7FF4-4E67-907B-0824D0FD46BC}" srcOrd="0" destOrd="0" presId="urn:microsoft.com/office/officeart/2005/8/layout/hierarchy1"/>
    <dgm:cxn modelId="{67499574-C5CB-4E9C-A480-9B9117736631}" type="presParOf" srcId="{EE6D431D-CD1C-4EA3-9E8B-12DF7E87ACB7}" destId="{75C2CE21-F567-4ADA-8033-9077D91808ED}" srcOrd="1" destOrd="0" presId="urn:microsoft.com/office/officeart/2005/8/layout/hierarchy1"/>
    <dgm:cxn modelId="{649CBE56-D9F6-4110-A106-5FF547996E23}" type="presParOf" srcId="{C4613446-18BC-42F1-B3F6-CC767D804EF5}" destId="{A1329C3B-142D-48C2-B8D7-72C5B81EFE44}" srcOrd="1" destOrd="0" presId="urn:microsoft.com/office/officeart/2005/8/layout/hierarchy1"/>
    <dgm:cxn modelId="{DC7EA0DD-C1FB-4A5E-8C90-CF50B815573E}" type="presParOf" srcId="{F042C848-AEB4-43BB-B3C7-D203B84A4FB7}" destId="{15A14270-0081-4E8D-ABA0-16B8C7D21B65}" srcOrd="3" destOrd="0" presId="urn:microsoft.com/office/officeart/2005/8/layout/hierarchy1"/>
    <dgm:cxn modelId="{56D98410-DD28-4F04-B0F7-71077260A970}" type="presParOf" srcId="{15A14270-0081-4E8D-ABA0-16B8C7D21B65}" destId="{074146DA-D695-4C8C-8C6D-8C70EBFD77E7}" srcOrd="0" destOrd="0" presId="urn:microsoft.com/office/officeart/2005/8/layout/hierarchy1"/>
    <dgm:cxn modelId="{1CFAF8BA-FFDD-4B3A-B424-97B1F9801E2B}" type="presParOf" srcId="{074146DA-D695-4C8C-8C6D-8C70EBFD77E7}" destId="{755D8F5B-35F8-4898-A30B-1ABE5B7DE08F}" srcOrd="0" destOrd="0" presId="urn:microsoft.com/office/officeart/2005/8/layout/hierarchy1"/>
    <dgm:cxn modelId="{E1A5030E-2DD7-499D-935B-6D84DF66A09B}" type="presParOf" srcId="{074146DA-D695-4C8C-8C6D-8C70EBFD77E7}" destId="{B04C172B-6517-48C6-B2A3-559BCB11462F}" srcOrd="1" destOrd="0" presId="urn:microsoft.com/office/officeart/2005/8/layout/hierarchy1"/>
    <dgm:cxn modelId="{EA5C04A0-4E59-497A-9AE1-72E492BFF344}" type="presParOf" srcId="{15A14270-0081-4E8D-ABA0-16B8C7D21B65}" destId="{EEB54EBC-A14C-47B5-824D-597C0E13E45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00F489-6323-4CD4-9D92-6DB0455A516A}" type="doc">
      <dgm:prSet loTypeId="urn:microsoft.com/office/officeart/2018/2/layout/IconVerticalSolidList" loCatId="icon" qsTypeId="urn:microsoft.com/office/officeart/2005/8/quickstyle/3d2" qsCatId="3D" csTypeId="urn:microsoft.com/office/officeart/2005/8/colors/colorful5" csCatId="colorful" phldr="1"/>
      <dgm:spPr/>
      <dgm:t>
        <a:bodyPr/>
        <a:lstStyle/>
        <a:p>
          <a:endParaRPr lang="en-US"/>
        </a:p>
      </dgm:t>
    </dgm:pt>
    <dgm:pt modelId="{E02F6E44-8F7C-4948-A30D-F7FC80A62A6E}">
      <dgm:prSet custT="1"/>
      <dgm:spPr/>
      <dgm:t>
        <a:bodyPr/>
        <a:lstStyle/>
        <a:p>
          <a:pPr>
            <a:lnSpc>
              <a:spcPct val="100000"/>
            </a:lnSpc>
          </a:pPr>
          <a:r>
            <a:rPr lang="en-US" sz="2000" b="1">
              <a:latin typeface="Times New Roman" panose="02020603050405020304" pitchFamily="18" charset="0"/>
              <a:cs typeface="Times New Roman" panose="02020603050405020304" pitchFamily="18" charset="0"/>
            </a:rPr>
            <a:t>Advantages- </a:t>
          </a:r>
        </a:p>
      </dgm:t>
    </dgm:pt>
    <dgm:pt modelId="{3D17AF7C-2762-41FD-B00F-A071472964B9}" type="parTrans" cxnId="{8692A078-AAAF-4287-8C46-A7A61E247ED4}">
      <dgm:prSet/>
      <dgm:spPr/>
      <dgm:t>
        <a:bodyPr/>
        <a:lstStyle/>
        <a:p>
          <a:endParaRPr lang="en-US" sz="2800" b="1">
            <a:latin typeface="Times New Roman" panose="02020603050405020304" pitchFamily="18" charset="0"/>
            <a:cs typeface="Times New Roman" panose="02020603050405020304" pitchFamily="18" charset="0"/>
          </a:endParaRPr>
        </a:p>
      </dgm:t>
    </dgm:pt>
    <dgm:pt modelId="{41B11F11-9C99-4103-A2FD-2672D9B22BC9}" type="sibTrans" cxnId="{8692A078-AAAF-4287-8C46-A7A61E247ED4}">
      <dgm:prSet/>
      <dgm:spPr/>
      <dgm:t>
        <a:bodyPr/>
        <a:lstStyle/>
        <a:p>
          <a:endParaRPr lang="en-US" sz="2800" b="1">
            <a:latin typeface="Times New Roman" panose="02020603050405020304" pitchFamily="18" charset="0"/>
            <a:cs typeface="Times New Roman" panose="02020603050405020304" pitchFamily="18" charset="0"/>
          </a:endParaRPr>
        </a:p>
      </dgm:t>
    </dgm:pt>
    <dgm:pt modelId="{9DFBCEA5-B06B-4A2A-93C7-1855D4828376}">
      <dgm:prSet custT="1"/>
      <dgm:spPr/>
      <dgm:t>
        <a:bodyPr/>
        <a:lstStyle/>
        <a:p>
          <a:pPr>
            <a:lnSpc>
              <a:spcPct val="100000"/>
            </a:lnSpc>
          </a:pPr>
          <a:r>
            <a:rPr lang="en-US" sz="1800" b="1">
              <a:latin typeface="Times New Roman" panose="02020603050405020304" pitchFamily="18" charset="0"/>
              <a:cs typeface="Times New Roman" panose="02020603050405020304" pitchFamily="18" charset="0"/>
            </a:rPr>
            <a:t>Easy to perform.</a:t>
          </a:r>
        </a:p>
      </dgm:t>
    </dgm:pt>
    <dgm:pt modelId="{71BAFC2B-78DE-44D4-AB03-CBF0E2EBE03E}" type="parTrans" cxnId="{E24A7ED9-26AF-4CF6-ABD9-216B1EE4C031}">
      <dgm:prSet/>
      <dgm:spPr/>
      <dgm:t>
        <a:bodyPr/>
        <a:lstStyle/>
        <a:p>
          <a:endParaRPr lang="en-US" sz="2800" b="1">
            <a:latin typeface="Times New Roman" panose="02020603050405020304" pitchFamily="18" charset="0"/>
            <a:cs typeface="Times New Roman" panose="02020603050405020304" pitchFamily="18" charset="0"/>
          </a:endParaRPr>
        </a:p>
      </dgm:t>
    </dgm:pt>
    <dgm:pt modelId="{3A5102BB-5BDC-4829-99CA-4499A39B882F}" type="sibTrans" cxnId="{E24A7ED9-26AF-4CF6-ABD9-216B1EE4C031}">
      <dgm:prSet/>
      <dgm:spPr/>
      <dgm:t>
        <a:bodyPr/>
        <a:lstStyle/>
        <a:p>
          <a:endParaRPr lang="en-US" sz="2800" b="1">
            <a:latin typeface="Times New Roman" panose="02020603050405020304" pitchFamily="18" charset="0"/>
            <a:cs typeface="Times New Roman" panose="02020603050405020304" pitchFamily="18" charset="0"/>
          </a:endParaRPr>
        </a:p>
      </dgm:t>
    </dgm:pt>
    <dgm:pt modelId="{8DB18D8F-A27F-48FB-9891-4C5B101B728A}">
      <dgm:prSet custT="1"/>
      <dgm:spPr/>
      <dgm:t>
        <a:bodyPr/>
        <a:lstStyle/>
        <a:p>
          <a:pPr>
            <a:lnSpc>
              <a:spcPct val="100000"/>
            </a:lnSpc>
          </a:pPr>
          <a:r>
            <a:rPr lang="en-US" sz="2000" b="1" dirty="0">
              <a:latin typeface="Times New Roman" panose="02020603050405020304" pitchFamily="18" charset="0"/>
              <a:cs typeface="Times New Roman" panose="02020603050405020304" pitchFamily="18" charset="0"/>
            </a:rPr>
            <a:t>Disadvantages- </a:t>
          </a:r>
        </a:p>
      </dgm:t>
    </dgm:pt>
    <dgm:pt modelId="{254F5F5D-CC19-4DCB-AF3A-52D5CAB3CF74}" type="parTrans" cxnId="{D73419A0-E9C2-491E-BE20-D6EA91F147D9}">
      <dgm:prSet/>
      <dgm:spPr/>
      <dgm:t>
        <a:bodyPr/>
        <a:lstStyle/>
        <a:p>
          <a:endParaRPr lang="en-US" sz="2800" b="1">
            <a:latin typeface="Times New Roman" panose="02020603050405020304" pitchFamily="18" charset="0"/>
            <a:cs typeface="Times New Roman" panose="02020603050405020304" pitchFamily="18" charset="0"/>
          </a:endParaRPr>
        </a:p>
      </dgm:t>
    </dgm:pt>
    <dgm:pt modelId="{186BC846-F27B-4E43-AB8E-0A182BE114F3}" type="sibTrans" cxnId="{D73419A0-E9C2-491E-BE20-D6EA91F147D9}">
      <dgm:prSet/>
      <dgm:spPr/>
      <dgm:t>
        <a:bodyPr/>
        <a:lstStyle/>
        <a:p>
          <a:endParaRPr lang="en-US" sz="2800" b="1">
            <a:latin typeface="Times New Roman" panose="02020603050405020304" pitchFamily="18" charset="0"/>
            <a:cs typeface="Times New Roman" panose="02020603050405020304" pitchFamily="18" charset="0"/>
          </a:endParaRPr>
        </a:p>
      </dgm:t>
    </dgm:pt>
    <dgm:pt modelId="{80E1DCF0-B677-4BE5-BD5D-A1827A98EE5C}">
      <dgm:prSet custT="1"/>
      <dgm:spPr/>
      <dgm:t>
        <a:bodyPr/>
        <a:lstStyle/>
        <a:p>
          <a:pPr>
            <a:lnSpc>
              <a:spcPct val="100000"/>
            </a:lnSpc>
          </a:pPr>
          <a:r>
            <a:rPr lang="en-US" sz="1800" b="1" dirty="0">
              <a:latin typeface="Times New Roman" panose="02020603050405020304" pitchFamily="18" charset="0"/>
              <a:cs typeface="Times New Roman" panose="02020603050405020304" pitchFamily="18" charset="0"/>
            </a:rPr>
            <a:t>Scar tissue formation, </a:t>
          </a:r>
        </a:p>
      </dgm:t>
    </dgm:pt>
    <dgm:pt modelId="{4C2847F2-26D9-402D-8387-67FE9DD3CB00}" type="parTrans" cxnId="{F01DB63C-2494-41F3-BCC2-F05DE31DD0A0}">
      <dgm:prSet/>
      <dgm:spPr/>
      <dgm:t>
        <a:bodyPr/>
        <a:lstStyle/>
        <a:p>
          <a:endParaRPr lang="en-US" sz="2800" b="1">
            <a:latin typeface="Times New Roman" panose="02020603050405020304" pitchFamily="18" charset="0"/>
            <a:cs typeface="Times New Roman" panose="02020603050405020304" pitchFamily="18" charset="0"/>
          </a:endParaRPr>
        </a:p>
      </dgm:t>
    </dgm:pt>
    <dgm:pt modelId="{A5037DA8-797D-4815-8A01-377B65367A07}" type="sibTrans" cxnId="{F01DB63C-2494-41F3-BCC2-F05DE31DD0A0}">
      <dgm:prSet/>
      <dgm:spPr/>
      <dgm:t>
        <a:bodyPr/>
        <a:lstStyle/>
        <a:p>
          <a:endParaRPr lang="en-US" sz="2800" b="1">
            <a:latin typeface="Times New Roman" panose="02020603050405020304" pitchFamily="18" charset="0"/>
            <a:cs typeface="Times New Roman" panose="02020603050405020304" pitchFamily="18" charset="0"/>
          </a:endParaRPr>
        </a:p>
      </dgm:t>
    </dgm:pt>
    <dgm:pt modelId="{2039CA6F-BBC2-4AA4-AC6A-A1CCFA32C131}">
      <dgm:prSet custT="1"/>
      <dgm:spPr/>
      <dgm:t>
        <a:bodyPr/>
        <a:lstStyle/>
        <a:p>
          <a:pPr>
            <a:lnSpc>
              <a:spcPct val="100000"/>
            </a:lnSpc>
          </a:pPr>
          <a:r>
            <a:rPr lang="en-US" sz="1800" b="1">
              <a:latin typeface="Times New Roman" panose="02020603050405020304" pitchFamily="18" charset="0"/>
              <a:cs typeface="Times New Roman" panose="02020603050405020304" pitchFamily="18" charset="0"/>
            </a:rPr>
            <a:t>loss of papilla</a:t>
          </a:r>
        </a:p>
      </dgm:t>
    </dgm:pt>
    <dgm:pt modelId="{EAB2E9CB-3B1A-46E0-8FEE-AAA17D2ED786}" type="parTrans" cxnId="{D32E446C-B3A3-41E4-BB27-8CEFE9E19351}">
      <dgm:prSet/>
      <dgm:spPr/>
      <dgm:t>
        <a:bodyPr/>
        <a:lstStyle/>
        <a:p>
          <a:endParaRPr lang="en-US" sz="2800" b="1">
            <a:latin typeface="Times New Roman" panose="02020603050405020304" pitchFamily="18" charset="0"/>
            <a:cs typeface="Times New Roman" panose="02020603050405020304" pitchFamily="18" charset="0"/>
          </a:endParaRPr>
        </a:p>
      </dgm:t>
    </dgm:pt>
    <dgm:pt modelId="{7EF1E955-A179-466D-AA39-DBF631ED7E74}" type="sibTrans" cxnId="{D32E446C-B3A3-41E4-BB27-8CEFE9E19351}">
      <dgm:prSet/>
      <dgm:spPr/>
      <dgm:t>
        <a:bodyPr/>
        <a:lstStyle/>
        <a:p>
          <a:endParaRPr lang="en-US" sz="2800" b="1">
            <a:latin typeface="Times New Roman" panose="02020603050405020304" pitchFamily="18" charset="0"/>
            <a:cs typeface="Times New Roman" panose="02020603050405020304" pitchFamily="18" charset="0"/>
          </a:endParaRPr>
        </a:p>
      </dgm:t>
    </dgm:pt>
    <dgm:pt modelId="{793A6AAD-0C2A-472C-9F6F-510420AEC641}">
      <dgm:prSet custT="1"/>
      <dgm:spPr/>
      <dgm:t>
        <a:bodyPr/>
        <a:lstStyle/>
        <a:p>
          <a:pPr>
            <a:lnSpc>
              <a:spcPct val="100000"/>
            </a:lnSpc>
          </a:pPr>
          <a:r>
            <a:rPr lang="en-US" sz="1800" b="1">
              <a:latin typeface="Times New Roman" panose="02020603050405020304" pitchFamily="18" charset="0"/>
              <a:cs typeface="Times New Roman" panose="02020603050405020304" pitchFamily="18" charset="0"/>
            </a:rPr>
            <a:t>high relapse rate.</a:t>
          </a:r>
        </a:p>
      </dgm:t>
    </dgm:pt>
    <dgm:pt modelId="{0E3F94B7-710C-4A26-99EC-79DEAAA107C5}" type="parTrans" cxnId="{2A45E1C5-1717-4DD1-BAF5-F077188925DB}">
      <dgm:prSet/>
      <dgm:spPr/>
      <dgm:t>
        <a:bodyPr/>
        <a:lstStyle/>
        <a:p>
          <a:endParaRPr lang="en-US" sz="2800" b="1">
            <a:latin typeface="Times New Roman" panose="02020603050405020304" pitchFamily="18" charset="0"/>
            <a:cs typeface="Times New Roman" panose="02020603050405020304" pitchFamily="18" charset="0"/>
          </a:endParaRPr>
        </a:p>
      </dgm:t>
    </dgm:pt>
    <dgm:pt modelId="{175B1801-9F78-4BD9-B656-DE6328DC8C73}" type="sibTrans" cxnId="{2A45E1C5-1717-4DD1-BAF5-F077188925DB}">
      <dgm:prSet/>
      <dgm:spPr/>
      <dgm:t>
        <a:bodyPr/>
        <a:lstStyle/>
        <a:p>
          <a:endParaRPr lang="en-US" sz="2800" b="1">
            <a:latin typeface="Times New Roman" panose="02020603050405020304" pitchFamily="18" charset="0"/>
            <a:cs typeface="Times New Roman" panose="02020603050405020304" pitchFamily="18" charset="0"/>
          </a:endParaRPr>
        </a:p>
      </dgm:t>
    </dgm:pt>
    <dgm:pt modelId="{EE8F39BB-463B-486A-A814-06859635AC0C}" type="pres">
      <dgm:prSet presAssocID="{BB00F489-6323-4CD4-9D92-6DB0455A516A}" presName="root" presStyleCnt="0">
        <dgm:presLayoutVars>
          <dgm:dir/>
          <dgm:resizeHandles val="exact"/>
        </dgm:presLayoutVars>
      </dgm:prSet>
      <dgm:spPr/>
    </dgm:pt>
    <dgm:pt modelId="{E6F4B07C-8DB7-41A2-9A47-6733D7BDF47E}" type="pres">
      <dgm:prSet presAssocID="{E02F6E44-8F7C-4948-A30D-F7FC80A62A6E}" presName="compNode" presStyleCnt="0"/>
      <dgm:spPr/>
    </dgm:pt>
    <dgm:pt modelId="{0B591531-5F9D-458C-9A39-B4F3DD91163C}" type="pres">
      <dgm:prSet presAssocID="{E02F6E44-8F7C-4948-A30D-F7FC80A62A6E}" presName="bgRect" presStyleLbl="bgShp" presStyleIdx="0" presStyleCnt="2"/>
      <dgm:spPr/>
    </dgm:pt>
    <dgm:pt modelId="{F9885778-BA83-43E5-B793-EA54067226F4}" type="pres">
      <dgm:prSet presAssocID="{E02F6E44-8F7C-4948-A30D-F7FC80A62A6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heatre"/>
        </a:ext>
      </dgm:extLst>
    </dgm:pt>
    <dgm:pt modelId="{F630AD56-C5F1-4B74-950A-20C8A6DB8D71}" type="pres">
      <dgm:prSet presAssocID="{E02F6E44-8F7C-4948-A30D-F7FC80A62A6E}" presName="spaceRect" presStyleCnt="0"/>
      <dgm:spPr/>
    </dgm:pt>
    <dgm:pt modelId="{4F14D739-09BD-4456-9878-D7DEB3103A0B}" type="pres">
      <dgm:prSet presAssocID="{E02F6E44-8F7C-4948-A30D-F7FC80A62A6E}" presName="parTx" presStyleLbl="revTx" presStyleIdx="0" presStyleCnt="4">
        <dgm:presLayoutVars>
          <dgm:chMax val="0"/>
          <dgm:chPref val="0"/>
        </dgm:presLayoutVars>
      </dgm:prSet>
      <dgm:spPr/>
    </dgm:pt>
    <dgm:pt modelId="{30BBE395-A6C7-4119-B380-3AB3D5F28C58}" type="pres">
      <dgm:prSet presAssocID="{E02F6E44-8F7C-4948-A30D-F7FC80A62A6E}" presName="desTx" presStyleLbl="revTx" presStyleIdx="1" presStyleCnt="4">
        <dgm:presLayoutVars/>
      </dgm:prSet>
      <dgm:spPr/>
    </dgm:pt>
    <dgm:pt modelId="{63EA6CD1-1236-44AF-92F2-B94BC02403F5}" type="pres">
      <dgm:prSet presAssocID="{41B11F11-9C99-4103-A2FD-2672D9B22BC9}" presName="sibTrans" presStyleCnt="0"/>
      <dgm:spPr/>
    </dgm:pt>
    <dgm:pt modelId="{FEF25BFB-1016-48C1-9C9F-048491F1C5CE}" type="pres">
      <dgm:prSet presAssocID="{8DB18D8F-A27F-48FB-9891-4C5B101B728A}" presName="compNode" presStyleCnt="0"/>
      <dgm:spPr/>
    </dgm:pt>
    <dgm:pt modelId="{C6D42F9A-A022-4FB4-A9FB-1C433F90664F}" type="pres">
      <dgm:prSet presAssocID="{8DB18D8F-A27F-48FB-9891-4C5B101B728A}" presName="bgRect" presStyleLbl="bgShp" presStyleIdx="1" presStyleCnt="2"/>
      <dgm:spPr/>
    </dgm:pt>
    <dgm:pt modelId="{13201088-F655-4785-BB7C-46C01FBD5E7A}" type="pres">
      <dgm:prSet presAssocID="{8DB18D8F-A27F-48FB-9891-4C5B101B728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wnward trend"/>
        </a:ext>
      </dgm:extLst>
    </dgm:pt>
    <dgm:pt modelId="{1F1BE2D9-63B8-4BE3-A025-02965DA55D82}" type="pres">
      <dgm:prSet presAssocID="{8DB18D8F-A27F-48FB-9891-4C5B101B728A}" presName="spaceRect" presStyleCnt="0"/>
      <dgm:spPr/>
    </dgm:pt>
    <dgm:pt modelId="{7494CFA1-74A7-469C-AD1E-D091A296B2C0}" type="pres">
      <dgm:prSet presAssocID="{8DB18D8F-A27F-48FB-9891-4C5B101B728A}" presName="parTx" presStyleLbl="revTx" presStyleIdx="2" presStyleCnt="4">
        <dgm:presLayoutVars>
          <dgm:chMax val="0"/>
          <dgm:chPref val="0"/>
        </dgm:presLayoutVars>
      </dgm:prSet>
      <dgm:spPr/>
    </dgm:pt>
    <dgm:pt modelId="{357C0C09-9F27-47DF-9713-494E3E0C1D1E}" type="pres">
      <dgm:prSet presAssocID="{8DB18D8F-A27F-48FB-9891-4C5B101B728A}" presName="desTx" presStyleLbl="revTx" presStyleIdx="3" presStyleCnt="4">
        <dgm:presLayoutVars/>
      </dgm:prSet>
      <dgm:spPr/>
    </dgm:pt>
  </dgm:ptLst>
  <dgm:cxnLst>
    <dgm:cxn modelId="{D0EF2033-713D-4791-B2FB-89A2F5B5C008}" type="presOf" srcId="{9DFBCEA5-B06B-4A2A-93C7-1855D4828376}" destId="{30BBE395-A6C7-4119-B380-3AB3D5F28C58}" srcOrd="0" destOrd="0" presId="urn:microsoft.com/office/officeart/2018/2/layout/IconVerticalSolidList"/>
    <dgm:cxn modelId="{843F2A3A-5F4A-4761-9721-512C1E260A6D}" type="presOf" srcId="{793A6AAD-0C2A-472C-9F6F-510420AEC641}" destId="{357C0C09-9F27-47DF-9713-494E3E0C1D1E}" srcOrd="0" destOrd="2" presId="urn:microsoft.com/office/officeart/2018/2/layout/IconVerticalSolidList"/>
    <dgm:cxn modelId="{F01DB63C-2494-41F3-BCC2-F05DE31DD0A0}" srcId="{8DB18D8F-A27F-48FB-9891-4C5B101B728A}" destId="{80E1DCF0-B677-4BE5-BD5D-A1827A98EE5C}" srcOrd="0" destOrd="0" parTransId="{4C2847F2-26D9-402D-8387-67FE9DD3CB00}" sibTransId="{A5037DA8-797D-4815-8A01-377B65367A07}"/>
    <dgm:cxn modelId="{B014C45D-B83C-4C79-9DB5-39BB3387FDE9}" type="presOf" srcId="{80E1DCF0-B677-4BE5-BD5D-A1827A98EE5C}" destId="{357C0C09-9F27-47DF-9713-494E3E0C1D1E}" srcOrd="0" destOrd="0" presId="urn:microsoft.com/office/officeart/2018/2/layout/IconVerticalSolidList"/>
    <dgm:cxn modelId="{D32E446C-B3A3-41E4-BB27-8CEFE9E19351}" srcId="{8DB18D8F-A27F-48FB-9891-4C5B101B728A}" destId="{2039CA6F-BBC2-4AA4-AC6A-A1CCFA32C131}" srcOrd="1" destOrd="0" parTransId="{EAB2E9CB-3B1A-46E0-8FEE-AAA17D2ED786}" sibTransId="{7EF1E955-A179-466D-AA39-DBF631ED7E74}"/>
    <dgm:cxn modelId="{53616771-3E52-4A97-93C5-69B3C475936E}" type="presOf" srcId="{2039CA6F-BBC2-4AA4-AC6A-A1CCFA32C131}" destId="{357C0C09-9F27-47DF-9713-494E3E0C1D1E}" srcOrd="0" destOrd="1" presId="urn:microsoft.com/office/officeart/2018/2/layout/IconVerticalSolidList"/>
    <dgm:cxn modelId="{16698654-8ADE-4033-87BF-3475FC124967}" type="presOf" srcId="{8DB18D8F-A27F-48FB-9891-4C5B101B728A}" destId="{7494CFA1-74A7-469C-AD1E-D091A296B2C0}" srcOrd="0" destOrd="0" presId="urn:microsoft.com/office/officeart/2018/2/layout/IconVerticalSolidList"/>
    <dgm:cxn modelId="{8692A078-AAAF-4287-8C46-A7A61E247ED4}" srcId="{BB00F489-6323-4CD4-9D92-6DB0455A516A}" destId="{E02F6E44-8F7C-4948-A30D-F7FC80A62A6E}" srcOrd="0" destOrd="0" parTransId="{3D17AF7C-2762-41FD-B00F-A071472964B9}" sibTransId="{41B11F11-9C99-4103-A2FD-2672D9B22BC9}"/>
    <dgm:cxn modelId="{591E9A92-DB3B-47F2-973A-7EA7E2D71615}" type="presOf" srcId="{BB00F489-6323-4CD4-9D92-6DB0455A516A}" destId="{EE8F39BB-463B-486A-A814-06859635AC0C}" srcOrd="0" destOrd="0" presId="urn:microsoft.com/office/officeart/2018/2/layout/IconVerticalSolidList"/>
    <dgm:cxn modelId="{D73419A0-E9C2-491E-BE20-D6EA91F147D9}" srcId="{BB00F489-6323-4CD4-9D92-6DB0455A516A}" destId="{8DB18D8F-A27F-48FB-9891-4C5B101B728A}" srcOrd="1" destOrd="0" parTransId="{254F5F5D-CC19-4DCB-AF3A-52D5CAB3CF74}" sibTransId="{186BC846-F27B-4E43-AB8E-0A182BE114F3}"/>
    <dgm:cxn modelId="{2A45E1C5-1717-4DD1-BAF5-F077188925DB}" srcId="{8DB18D8F-A27F-48FB-9891-4C5B101B728A}" destId="{793A6AAD-0C2A-472C-9F6F-510420AEC641}" srcOrd="2" destOrd="0" parTransId="{0E3F94B7-710C-4A26-99EC-79DEAAA107C5}" sibTransId="{175B1801-9F78-4BD9-B656-DE6328DC8C73}"/>
    <dgm:cxn modelId="{E24A7ED9-26AF-4CF6-ABD9-216B1EE4C031}" srcId="{E02F6E44-8F7C-4948-A30D-F7FC80A62A6E}" destId="{9DFBCEA5-B06B-4A2A-93C7-1855D4828376}" srcOrd="0" destOrd="0" parTransId="{71BAFC2B-78DE-44D4-AB03-CBF0E2EBE03E}" sibTransId="{3A5102BB-5BDC-4829-99CA-4499A39B882F}"/>
    <dgm:cxn modelId="{A001A1DB-90C0-4F5A-B458-714B61E8EA87}" type="presOf" srcId="{E02F6E44-8F7C-4948-A30D-F7FC80A62A6E}" destId="{4F14D739-09BD-4456-9878-D7DEB3103A0B}" srcOrd="0" destOrd="0" presId="urn:microsoft.com/office/officeart/2018/2/layout/IconVerticalSolidList"/>
    <dgm:cxn modelId="{68813CD5-170B-4131-A8FF-04B96FD806FC}" type="presParOf" srcId="{EE8F39BB-463B-486A-A814-06859635AC0C}" destId="{E6F4B07C-8DB7-41A2-9A47-6733D7BDF47E}" srcOrd="0" destOrd="0" presId="urn:microsoft.com/office/officeart/2018/2/layout/IconVerticalSolidList"/>
    <dgm:cxn modelId="{9510BA7C-914B-4F72-8BC1-8B4119FD5131}" type="presParOf" srcId="{E6F4B07C-8DB7-41A2-9A47-6733D7BDF47E}" destId="{0B591531-5F9D-458C-9A39-B4F3DD91163C}" srcOrd="0" destOrd="0" presId="urn:microsoft.com/office/officeart/2018/2/layout/IconVerticalSolidList"/>
    <dgm:cxn modelId="{A2175CC8-F0C9-4E7C-B670-877278BC39DD}" type="presParOf" srcId="{E6F4B07C-8DB7-41A2-9A47-6733D7BDF47E}" destId="{F9885778-BA83-43E5-B793-EA54067226F4}" srcOrd="1" destOrd="0" presId="urn:microsoft.com/office/officeart/2018/2/layout/IconVerticalSolidList"/>
    <dgm:cxn modelId="{1C71B7BC-0171-4A15-B143-3755AA0F308D}" type="presParOf" srcId="{E6F4B07C-8DB7-41A2-9A47-6733D7BDF47E}" destId="{F630AD56-C5F1-4B74-950A-20C8A6DB8D71}" srcOrd="2" destOrd="0" presId="urn:microsoft.com/office/officeart/2018/2/layout/IconVerticalSolidList"/>
    <dgm:cxn modelId="{F4045671-854A-4A02-A462-8730EF08481C}" type="presParOf" srcId="{E6F4B07C-8DB7-41A2-9A47-6733D7BDF47E}" destId="{4F14D739-09BD-4456-9878-D7DEB3103A0B}" srcOrd="3" destOrd="0" presId="urn:microsoft.com/office/officeart/2018/2/layout/IconVerticalSolidList"/>
    <dgm:cxn modelId="{DAAAD9F2-1416-4FEC-9B74-A9DCDF5515BB}" type="presParOf" srcId="{E6F4B07C-8DB7-41A2-9A47-6733D7BDF47E}" destId="{30BBE395-A6C7-4119-B380-3AB3D5F28C58}" srcOrd="4" destOrd="0" presId="urn:microsoft.com/office/officeart/2018/2/layout/IconVerticalSolidList"/>
    <dgm:cxn modelId="{A31617B7-A875-4C33-BD86-3BE2F9A8F956}" type="presParOf" srcId="{EE8F39BB-463B-486A-A814-06859635AC0C}" destId="{63EA6CD1-1236-44AF-92F2-B94BC02403F5}" srcOrd="1" destOrd="0" presId="urn:microsoft.com/office/officeart/2018/2/layout/IconVerticalSolidList"/>
    <dgm:cxn modelId="{84BB73B2-DC2E-4C5E-A93F-41A00FC054D5}" type="presParOf" srcId="{EE8F39BB-463B-486A-A814-06859635AC0C}" destId="{FEF25BFB-1016-48C1-9C9F-048491F1C5CE}" srcOrd="2" destOrd="0" presId="urn:microsoft.com/office/officeart/2018/2/layout/IconVerticalSolidList"/>
    <dgm:cxn modelId="{4D3E3BC6-2D59-4D9C-AB39-DB3D9E92B8DE}" type="presParOf" srcId="{FEF25BFB-1016-48C1-9C9F-048491F1C5CE}" destId="{C6D42F9A-A022-4FB4-A9FB-1C433F90664F}" srcOrd="0" destOrd="0" presId="urn:microsoft.com/office/officeart/2018/2/layout/IconVerticalSolidList"/>
    <dgm:cxn modelId="{106C4957-AD7B-47AB-B89E-22C923D243EA}" type="presParOf" srcId="{FEF25BFB-1016-48C1-9C9F-048491F1C5CE}" destId="{13201088-F655-4785-BB7C-46C01FBD5E7A}" srcOrd="1" destOrd="0" presId="urn:microsoft.com/office/officeart/2018/2/layout/IconVerticalSolidList"/>
    <dgm:cxn modelId="{0CB741E5-3D6D-467B-8CF2-DBC85A551FAC}" type="presParOf" srcId="{FEF25BFB-1016-48C1-9C9F-048491F1C5CE}" destId="{1F1BE2D9-63B8-4BE3-A025-02965DA55D82}" srcOrd="2" destOrd="0" presId="urn:microsoft.com/office/officeart/2018/2/layout/IconVerticalSolidList"/>
    <dgm:cxn modelId="{1900F736-9698-4FB6-A13F-F7DFB2106BB6}" type="presParOf" srcId="{FEF25BFB-1016-48C1-9C9F-048491F1C5CE}" destId="{7494CFA1-74A7-469C-AD1E-D091A296B2C0}" srcOrd="3" destOrd="0" presId="urn:microsoft.com/office/officeart/2018/2/layout/IconVerticalSolidList"/>
    <dgm:cxn modelId="{6456561D-242C-42B1-B37A-428DAC39593E}" type="presParOf" srcId="{FEF25BFB-1016-48C1-9C9F-048491F1C5CE}" destId="{357C0C09-9F27-47DF-9713-494E3E0C1D1E}"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89983B-A774-4C16-8E55-2155CDE89141}">
      <dsp:nvSpPr>
        <dsp:cNvPr id="0" name=""/>
        <dsp:cNvSpPr/>
      </dsp:nvSpPr>
      <dsp:spPr>
        <a:xfrm>
          <a:off x="892" y="24766"/>
          <a:ext cx="1904255" cy="11425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rgbClr val="002060"/>
              </a:solidFill>
            </a:rPr>
            <a:t>Horizontal parallax method using two periapical radiographs at two different angulations </a:t>
          </a:r>
          <a:endParaRPr lang="en-US" sz="1400" kern="1200">
            <a:solidFill>
              <a:srgbClr val="002060"/>
            </a:solidFill>
          </a:endParaRPr>
        </a:p>
      </dsp:txBody>
      <dsp:txXfrm>
        <a:off x="34356" y="58230"/>
        <a:ext cx="1837327" cy="1075625"/>
      </dsp:txXfrm>
    </dsp:sp>
    <dsp:sp modelId="{9F2D8F25-4404-4E1A-B1EE-E61AAD109194}">
      <dsp:nvSpPr>
        <dsp:cNvPr id="0" name=""/>
        <dsp:cNvSpPr/>
      </dsp:nvSpPr>
      <dsp:spPr>
        <a:xfrm>
          <a:off x="2072723" y="359915"/>
          <a:ext cx="403702" cy="4722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rgbClr val="002060"/>
            </a:solidFill>
          </a:endParaRPr>
        </a:p>
      </dsp:txBody>
      <dsp:txXfrm>
        <a:off x="2072723" y="454366"/>
        <a:ext cx="282591" cy="283353"/>
      </dsp:txXfrm>
    </dsp:sp>
    <dsp:sp modelId="{83142B32-A508-43F0-A19C-8C0739E93303}">
      <dsp:nvSpPr>
        <dsp:cNvPr id="0" name=""/>
        <dsp:cNvSpPr/>
      </dsp:nvSpPr>
      <dsp:spPr>
        <a:xfrm>
          <a:off x="2666851" y="24766"/>
          <a:ext cx="1904255" cy="11425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rgbClr val="002060"/>
              </a:solidFill>
            </a:rPr>
            <a:t>Vertical parallax method using one panoramic x ray and one maxillary occlusal view. </a:t>
          </a:r>
          <a:endParaRPr lang="en-US" sz="1400" kern="1200">
            <a:solidFill>
              <a:srgbClr val="002060"/>
            </a:solidFill>
          </a:endParaRPr>
        </a:p>
      </dsp:txBody>
      <dsp:txXfrm>
        <a:off x="2700315" y="58230"/>
        <a:ext cx="1837327" cy="1075625"/>
      </dsp:txXfrm>
    </dsp:sp>
    <dsp:sp modelId="{BF665FED-DDDE-49C4-B8BB-F00BF5573695}">
      <dsp:nvSpPr>
        <dsp:cNvPr id="0" name=""/>
        <dsp:cNvSpPr/>
      </dsp:nvSpPr>
      <dsp:spPr>
        <a:xfrm rot="5400000">
          <a:off x="3417127" y="1300618"/>
          <a:ext cx="403702" cy="4722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rgbClr val="002060"/>
            </a:solidFill>
          </a:endParaRPr>
        </a:p>
      </dsp:txBody>
      <dsp:txXfrm rot="-5400000">
        <a:off x="3477302" y="1334895"/>
        <a:ext cx="283353" cy="282591"/>
      </dsp:txXfrm>
    </dsp:sp>
    <dsp:sp modelId="{C893F785-9425-41CF-9D7C-66FE3598C7C4}">
      <dsp:nvSpPr>
        <dsp:cNvPr id="0" name=""/>
        <dsp:cNvSpPr/>
      </dsp:nvSpPr>
      <dsp:spPr>
        <a:xfrm>
          <a:off x="2666851" y="1929022"/>
          <a:ext cx="1904255" cy="11425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rgbClr val="002060"/>
              </a:solidFill>
            </a:rPr>
            <a:t>Magnification method using a single panoramic x ray</a:t>
          </a:r>
          <a:endParaRPr lang="en-US" sz="1400" kern="1200">
            <a:solidFill>
              <a:srgbClr val="002060"/>
            </a:solidFill>
          </a:endParaRPr>
        </a:p>
      </dsp:txBody>
      <dsp:txXfrm>
        <a:off x="2700315" y="1962486"/>
        <a:ext cx="1837327" cy="1075625"/>
      </dsp:txXfrm>
    </dsp:sp>
    <dsp:sp modelId="{A6BB8C66-6962-4936-A030-6542087A53C8}">
      <dsp:nvSpPr>
        <dsp:cNvPr id="0" name=""/>
        <dsp:cNvSpPr/>
      </dsp:nvSpPr>
      <dsp:spPr>
        <a:xfrm rot="10800000">
          <a:off x="2095574" y="2264171"/>
          <a:ext cx="403702" cy="4722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rgbClr val="002060"/>
            </a:solidFill>
          </a:endParaRPr>
        </a:p>
      </dsp:txBody>
      <dsp:txXfrm rot="10800000">
        <a:off x="2216685" y="2358622"/>
        <a:ext cx="282591" cy="283353"/>
      </dsp:txXfrm>
    </dsp:sp>
    <dsp:sp modelId="{E7729C68-98A4-4F74-B12A-41A350F72F87}">
      <dsp:nvSpPr>
        <dsp:cNvPr id="0" name=""/>
        <dsp:cNvSpPr/>
      </dsp:nvSpPr>
      <dsp:spPr>
        <a:xfrm>
          <a:off x="892" y="1929022"/>
          <a:ext cx="1904255" cy="11425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rgbClr val="002060"/>
              </a:solidFill>
            </a:rPr>
            <a:t>Angulation method using a single panoramic x ray. </a:t>
          </a:r>
          <a:endParaRPr lang="en-US" sz="1400" kern="1200">
            <a:solidFill>
              <a:srgbClr val="002060"/>
            </a:solidFill>
          </a:endParaRPr>
        </a:p>
      </dsp:txBody>
      <dsp:txXfrm>
        <a:off x="34356" y="1962486"/>
        <a:ext cx="1837327" cy="1075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E7A41-8ED2-4FC7-BEA7-0D7BF7F68FEB}">
      <dsp:nvSpPr>
        <dsp:cNvPr id="0" name=""/>
        <dsp:cNvSpPr/>
      </dsp:nvSpPr>
      <dsp:spPr>
        <a:xfrm>
          <a:off x="0" y="18973"/>
          <a:ext cx="8028385" cy="8108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rgbClr val="002060"/>
              </a:solidFill>
            </a:rPr>
            <a:t>Different procedures has been described by different authors such as;</a:t>
          </a:r>
          <a:endParaRPr lang="en-US" sz="2100" kern="1200" dirty="0">
            <a:solidFill>
              <a:srgbClr val="002060"/>
            </a:solidFill>
          </a:endParaRPr>
        </a:p>
      </dsp:txBody>
      <dsp:txXfrm>
        <a:off x="39580" y="58553"/>
        <a:ext cx="7949225" cy="731649"/>
      </dsp:txXfrm>
    </dsp:sp>
    <dsp:sp modelId="{82C0D049-FD4A-494C-ADD6-7C78BE6AFE11}">
      <dsp:nvSpPr>
        <dsp:cNvPr id="0" name=""/>
        <dsp:cNvSpPr/>
      </dsp:nvSpPr>
      <dsp:spPr>
        <a:xfrm>
          <a:off x="0" y="829783"/>
          <a:ext cx="8028385"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901"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b="1" kern="1200"/>
            <a:t>Tweed’s method    1966;  8years   [DC4].</a:t>
          </a:r>
          <a:endParaRPr lang="en-US" sz="1600" kern="1200"/>
        </a:p>
        <a:p>
          <a:pPr marL="171450" lvl="1" indent="-171450" algn="l" defTabSz="711200">
            <a:lnSpc>
              <a:spcPct val="90000"/>
            </a:lnSpc>
            <a:spcBef>
              <a:spcPct val="0"/>
            </a:spcBef>
            <a:spcAft>
              <a:spcPct val="20000"/>
            </a:spcAft>
            <a:buChar char="•"/>
          </a:pPr>
          <a:r>
            <a:rPr lang="en-US" sz="1600" b="1" kern="1200"/>
            <a:t>Dewel’s method     1978;  8 1/2yrs [CD4]</a:t>
          </a:r>
          <a:endParaRPr lang="en-US" sz="1600" kern="1200"/>
        </a:p>
        <a:p>
          <a:pPr marL="171450" lvl="1" indent="-171450" algn="l" defTabSz="711200">
            <a:lnSpc>
              <a:spcPct val="90000"/>
            </a:lnSpc>
            <a:spcBef>
              <a:spcPct val="0"/>
            </a:spcBef>
            <a:spcAft>
              <a:spcPct val="20000"/>
            </a:spcAft>
            <a:buChar char="•"/>
          </a:pPr>
          <a:r>
            <a:rPr lang="en-US" sz="1600" b="1" kern="1200"/>
            <a:t>Nance’s method     1940;                [D4C]</a:t>
          </a:r>
          <a:endParaRPr lang="en-US" sz="1600" kern="1200"/>
        </a:p>
      </dsp:txBody>
      <dsp:txXfrm>
        <a:off x="0" y="829783"/>
        <a:ext cx="8028385" cy="782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4B79C-6E15-422D-B58E-16387BBB8716}">
      <dsp:nvSpPr>
        <dsp:cNvPr id="0" name=""/>
        <dsp:cNvSpPr/>
      </dsp:nvSpPr>
      <dsp:spPr>
        <a:xfrm>
          <a:off x="107612" y="0"/>
          <a:ext cx="2344010" cy="2149525"/>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kumimoji="0" lang="en-US" sz="1800" b="1" i="0" u="none" strike="noStrike" kern="1200" cap="none" spc="0" normalizeH="0" baseline="0" noProof="0" dirty="0">
              <a:ln/>
              <a:effectLst/>
              <a:uLnTx/>
              <a:uFillTx/>
              <a:latin typeface="Century Gothic" panose="020B0502020202020204"/>
              <a:ea typeface="+mn-ea"/>
              <a:cs typeface="+mn-cs"/>
            </a:rPr>
            <a:t>Surgical Techniques for exposing Impacted tooth</a:t>
          </a:r>
          <a:endParaRPr lang="en-GB" sz="1800" b="1" kern="1200" dirty="0"/>
        </a:p>
      </dsp:txBody>
      <dsp:txXfrm>
        <a:off x="450884" y="314791"/>
        <a:ext cx="1657466" cy="1519943"/>
      </dsp:txXfrm>
    </dsp:sp>
    <dsp:sp modelId="{3F357B79-B990-4436-807D-674E82B00A5B}">
      <dsp:nvSpPr>
        <dsp:cNvPr id="0" name=""/>
        <dsp:cNvSpPr/>
      </dsp:nvSpPr>
      <dsp:spPr>
        <a:xfrm>
          <a:off x="2640216" y="580699"/>
          <a:ext cx="499503" cy="525677"/>
        </a:xfrm>
        <a:prstGeom prst="rightArrow">
          <a:avLst>
            <a:gd name="adj1" fmla="val 60000"/>
            <a:gd name="adj2" fmla="val 50000"/>
          </a:avLst>
        </a:prstGeom>
        <a:solidFill>
          <a:schemeClr val="accent5">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p>
      </dsp:txBody>
      <dsp:txXfrm>
        <a:off x="2640216" y="685834"/>
        <a:ext cx="349652" cy="315407"/>
      </dsp:txXfrm>
    </dsp:sp>
    <dsp:sp modelId="{3BDF062D-B97C-4F65-825A-BE62DE4DAD53}">
      <dsp:nvSpPr>
        <dsp:cNvPr id="0" name=""/>
        <dsp:cNvSpPr/>
      </dsp:nvSpPr>
      <dsp:spPr>
        <a:xfrm>
          <a:off x="3332531" y="0"/>
          <a:ext cx="2274312" cy="1233424"/>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kumimoji="0" lang="en-US" sz="1600" b="1" i="0" u="none" strike="noStrike" kern="1200" cap="none" spc="0" normalizeH="0" baseline="0" noProof="0" dirty="0">
              <a:ln/>
              <a:effectLst/>
              <a:uLnTx/>
              <a:uFillTx/>
              <a:latin typeface="Century Gothic" panose="020B0502020202020204"/>
              <a:ea typeface="+mn-ea"/>
              <a:cs typeface="+mn-cs"/>
            </a:rPr>
            <a:t>Window approach (gingivectomy</a:t>
          </a:r>
          <a:endParaRPr lang="en-GB" sz="1600" b="1" kern="1200" dirty="0"/>
        </a:p>
      </dsp:txBody>
      <dsp:txXfrm>
        <a:off x="3665596" y="180631"/>
        <a:ext cx="1608182" cy="872162"/>
      </dsp:txXfrm>
    </dsp:sp>
    <dsp:sp modelId="{14535678-BA23-4B57-A07C-599F6D151876}">
      <dsp:nvSpPr>
        <dsp:cNvPr id="0" name=""/>
        <dsp:cNvSpPr/>
      </dsp:nvSpPr>
      <dsp:spPr>
        <a:xfrm rot="12005397" flipH="1">
          <a:off x="2482840" y="1559201"/>
          <a:ext cx="2119363" cy="525677"/>
        </a:xfrm>
        <a:prstGeom prst="rightArrow">
          <a:avLst>
            <a:gd name="adj1" fmla="val 60000"/>
            <a:gd name="adj2" fmla="val 50000"/>
          </a:avLst>
        </a:prstGeom>
        <a:solidFill>
          <a:schemeClr val="accent5">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p>
      </dsp:txBody>
      <dsp:txXfrm>
        <a:off x="2487638" y="1637251"/>
        <a:ext cx="1961660" cy="315407"/>
      </dsp:txXfrm>
    </dsp:sp>
    <dsp:sp modelId="{7A73DD62-50D4-4D8E-A851-37A14AF4D746}">
      <dsp:nvSpPr>
        <dsp:cNvPr id="0" name=""/>
        <dsp:cNvSpPr/>
      </dsp:nvSpPr>
      <dsp:spPr>
        <a:xfrm>
          <a:off x="4601371" y="1429475"/>
          <a:ext cx="1546109" cy="1546109"/>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Tx/>
            <a:buSzTx/>
            <a:buFont typeface="+mj-lt"/>
            <a:buNone/>
          </a:pPr>
          <a:r>
            <a:rPr kumimoji="0" lang="en-US" sz="1600" b="1" i="0" u="none" strike="noStrike" kern="1200" cap="none" spc="0" normalizeH="0" baseline="0" noProof="0" dirty="0">
              <a:ln/>
              <a:effectLst/>
              <a:uLnTx/>
              <a:uFillTx/>
              <a:latin typeface="Century Gothic" panose="020B0502020202020204"/>
              <a:ea typeface="+mn-ea"/>
              <a:cs typeface="+mn-cs"/>
            </a:rPr>
            <a:t>Apically repositioned flap (ARF)</a:t>
          </a:r>
          <a:endParaRPr lang="en-GB" sz="1600" b="1" kern="1200" dirty="0"/>
        </a:p>
      </dsp:txBody>
      <dsp:txXfrm>
        <a:off x="4827793" y="1655897"/>
        <a:ext cx="1093265" cy="1093265"/>
      </dsp:txXfrm>
    </dsp:sp>
    <dsp:sp modelId="{7B1687FF-3BA2-4C87-9020-99C28586286A}">
      <dsp:nvSpPr>
        <dsp:cNvPr id="0" name=""/>
        <dsp:cNvSpPr/>
      </dsp:nvSpPr>
      <dsp:spPr>
        <a:xfrm rot="2213538">
          <a:off x="2215341" y="2530288"/>
          <a:ext cx="2508443" cy="525677"/>
        </a:xfrm>
        <a:prstGeom prst="rightArrow">
          <a:avLst>
            <a:gd name="adj1" fmla="val 60000"/>
            <a:gd name="adj2" fmla="val 50000"/>
          </a:avLst>
        </a:prstGeom>
        <a:solidFill>
          <a:schemeClr val="accent5">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p>
      </dsp:txBody>
      <dsp:txXfrm>
        <a:off x="2231130" y="2588087"/>
        <a:ext cx="2350740" cy="315407"/>
      </dsp:txXfrm>
    </dsp:sp>
    <dsp:sp modelId="{87D75EB0-6DC7-4976-8D31-BC3833663D63}">
      <dsp:nvSpPr>
        <dsp:cNvPr id="0" name=""/>
        <dsp:cNvSpPr/>
      </dsp:nvSpPr>
      <dsp:spPr>
        <a:xfrm>
          <a:off x="4513789" y="3228234"/>
          <a:ext cx="1546109" cy="1546109"/>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Tx/>
            <a:buSzTx/>
            <a:buFont typeface="+mj-lt"/>
            <a:buNone/>
          </a:pPr>
          <a:r>
            <a:rPr kumimoji="0" lang="en-US" sz="1600" b="1" i="0" u="none" strike="noStrike" kern="1200" cap="none" spc="0" normalizeH="0" baseline="0" noProof="0" dirty="0">
              <a:ln/>
              <a:effectLst/>
              <a:uLnTx/>
              <a:uFillTx/>
              <a:latin typeface="Century Gothic" panose="020B0502020202020204"/>
              <a:ea typeface="+mn-ea"/>
              <a:cs typeface="+mn-cs"/>
            </a:rPr>
            <a:t>Flap closed eruption technique (FCET)</a:t>
          </a:r>
          <a:endParaRPr lang="en-GB" sz="1600" b="1" kern="1200" dirty="0"/>
        </a:p>
      </dsp:txBody>
      <dsp:txXfrm>
        <a:off x="4740211" y="3454656"/>
        <a:ext cx="1093265" cy="1093265"/>
      </dsp:txXfrm>
    </dsp:sp>
    <dsp:sp modelId="{727F102B-1C47-42BA-A53C-A1669126EF95}">
      <dsp:nvSpPr>
        <dsp:cNvPr id="0" name=""/>
        <dsp:cNvSpPr/>
      </dsp:nvSpPr>
      <dsp:spPr>
        <a:xfrm rot="4799243">
          <a:off x="1342546" y="2201683"/>
          <a:ext cx="364878" cy="525677"/>
        </a:xfrm>
        <a:prstGeom prst="rightArrow">
          <a:avLst>
            <a:gd name="adj1" fmla="val 60000"/>
            <a:gd name="adj2" fmla="val 50000"/>
          </a:avLst>
        </a:prstGeom>
        <a:solidFill>
          <a:schemeClr val="accent5">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p>
      </dsp:txBody>
      <dsp:txXfrm>
        <a:off x="1387762" y="2252920"/>
        <a:ext cx="255415" cy="315407"/>
      </dsp:txXfrm>
    </dsp:sp>
    <dsp:sp modelId="{94C69DF2-8A6F-4E4B-A68A-D5D46BD7CD03}">
      <dsp:nvSpPr>
        <dsp:cNvPr id="0" name=""/>
        <dsp:cNvSpPr/>
      </dsp:nvSpPr>
      <dsp:spPr>
        <a:xfrm>
          <a:off x="947982" y="2801899"/>
          <a:ext cx="1546109" cy="1546109"/>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ClrTx/>
            <a:buSzTx/>
            <a:buFont typeface="+mj-lt"/>
            <a:buNone/>
          </a:pPr>
          <a:r>
            <a:rPr kumimoji="0" lang="en-US" sz="1600" b="1" i="0" u="none" strike="noStrike" kern="1200" cap="none" spc="0" normalizeH="0" baseline="0" noProof="0" dirty="0">
              <a:ln/>
              <a:effectLst/>
              <a:uLnTx/>
              <a:uFillTx/>
              <a:latin typeface="Century Gothic" panose="020B0502020202020204"/>
              <a:ea typeface="+mn-ea"/>
              <a:cs typeface="+mn-cs"/>
            </a:rPr>
            <a:t>Tunnel traction (TT)</a:t>
          </a:r>
          <a:endParaRPr lang="en-GB" sz="1600" b="1" kern="1200" dirty="0"/>
        </a:p>
      </dsp:txBody>
      <dsp:txXfrm>
        <a:off x="1174404" y="3028321"/>
        <a:ext cx="1093265" cy="10932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CB296-0D79-41D3-B286-E8F6A10B486B}">
      <dsp:nvSpPr>
        <dsp:cNvPr id="0" name=""/>
        <dsp:cNvSpPr/>
      </dsp:nvSpPr>
      <dsp:spPr>
        <a:xfrm>
          <a:off x="7979455" y="2537521"/>
          <a:ext cx="1233224" cy="12328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B2D053-39D0-44E1-83B3-AE22DD798DD2}">
      <dsp:nvSpPr>
        <dsp:cNvPr id="0" name=""/>
        <dsp:cNvSpPr/>
      </dsp:nvSpPr>
      <dsp:spPr>
        <a:xfrm>
          <a:off x="8021352" y="2578623"/>
          <a:ext cx="1150341" cy="11506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i="0" kern="1200" baseline="0"/>
            <a:t>Remove suture after a week</a:t>
          </a:r>
          <a:endParaRPr lang="en-US" sz="1000" kern="1200"/>
        </a:p>
      </dsp:txBody>
      <dsp:txXfrm>
        <a:off x="8185296" y="2743031"/>
        <a:ext cx="821542" cy="821825"/>
      </dsp:txXfrm>
    </dsp:sp>
    <dsp:sp modelId="{C8F607BE-A0C9-479B-BBAD-10406BCB3766}">
      <dsp:nvSpPr>
        <dsp:cNvPr id="0" name=""/>
        <dsp:cNvSpPr/>
      </dsp:nvSpPr>
      <dsp:spPr>
        <a:xfrm rot="2700000">
          <a:off x="6705858" y="2537382"/>
          <a:ext cx="1232907" cy="123290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F5BFBE-D2B6-4696-BB35-F51772E04DB2}">
      <dsp:nvSpPr>
        <dsp:cNvPr id="0" name=""/>
        <dsp:cNvSpPr/>
      </dsp:nvSpPr>
      <dsp:spPr>
        <a:xfrm>
          <a:off x="6747141" y="2578623"/>
          <a:ext cx="1150341" cy="11506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i="0" kern="1200" baseline="0"/>
            <a:t>Reposition flap &amp; suture. </a:t>
          </a:r>
          <a:endParaRPr lang="en-US" sz="1000" kern="1200"/>
        </a:p>
      </dsp:txBody>
      <dsp:txXfrm>
        <a:off x="6911086" y="2743031"/>
        <a:ext cx="821542" cy="821825"/>
      </dsp:txXfrm>
    </dsp:sp>
    <dsp:sp modelId="{C7B692AD-4245-46EB-8241-2B27DFB87FF5}">
      <dsp:nvSpPr>
        <dsp:cNvPr id="0" name=""/>
        <dsp:cNvSpPr/>
      </dsp:nvSpPr>
      <dsp:spPr>
        <a:xfrm rot="2700000">
          <a:off x="5432559" y="2537382"/>
          <a:ext cx="1232907" cy="123290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4C8D6A-77C6-4052-B88A-14665591B0CC}">
      <dsp:nvSpPr>
        <dsp:cNvPr id="0" name=""/>
        <dsp:cNvSpPr/>
      </dsp:nvSpPr>
      <dsp:spPr>
        <a:xfrm>
          <a:off x="5472931" y="2578623"/>
          <a:ext cx="1150341" cy="11506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i="0" kern="1200" baseline="0"/>
            <a:t>Remove tooth a traumatically &amp; irrigate extraction socket. </a:t>
          </a:r>
          <a:endParaRPr lang="en-US" sz="1000" kern="1200"/>
        </a:p>
      </dsp:txBody>
      <dsp:txXfrm>
        <a:off x="5637786" y="2743031"/>
        <a:ext cx="821542" cy="821825"/>
      </dsp:txXfrm>
    </dsp:sp>
    <dsp:sp modelId="{30EADCBE-2C50-4643-BC83-AE7951F79000}">
      <dsp:nvSpPr>
        <dsp:cNvPr id="0" name=""/>
        <dsp:cNvSpPr/>
      </dsp:nvSpPr>
      <dsp:spPr>
        <a:xfrm rot="2700000">
          <a:off x="4158348" y="2537382"/>
          <a:ext cx="1232907" cy="123290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5E221C-DFA1-4A6B-A156-25A390D9418F}">
      <dsp:nvSpPr>
        <dsp:cNvPr id="0" name=""/>
        <dsp:cNvSpPr/>
      </dsp:nvSpPr>
      <dsp:spPr>
        <a:xfrm>
          <a:off x="4199631" y="2578623"/>
          <a:ext cx="1150341" cy="11506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i="0" kern="1200" baseline="0"/>
            <a:t>Elevate flap. After reflecting flap, remove bone around tooth. </a:t>
          </a:r>
          <a:endParaRPr lang="en-US" sz="1000" kern="1200"/>
        </a:p>
      </dsp:txBody>
      <dsp:txXfrm>
        <a:off x="4363575" y="2743031"/>
        <a:ext cx="821542" cy="821825"/>
      </dsp:txXfrm>
    </dsp:sp>
    <dsp:sp modelId="{BCE56A89-9A5B-40A5-A8C1-732A1E976A56}">
      <dsp:nvSpPr>
        <dsp:cNvPr id="0" name=""/>
        <dsp:cNvSpPr/>
      </dsp:nvSpPr>
      <dsp:spPr>
        <a:xfrm rot="2700000">
          <a:off x="2884138" y="2537382"/>
          <a:ext cx="1232907" cy="123290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F5A1C8-5AAC-418D-9D56-39011FCEDB67}">
      <dsp:nvSpPr>
        <dsp:cNvPr id="0" name=""/>
        <dsp:cNvSpPr/>
      </dsp:nvSpPr>
      <dsp:spPr>
        <a:xfrm>
          <a:off x="2925421" y="2578623"/>
          <a:ext cx="1150341" cy="11506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i="0" kern="1200" baseline="0"/>
            <a:t>Depending on position approach by a well-designed buccal or palatal flap.</a:t>
          </a:r>
          <a:endParaRPr lang="en-US" sz="1000" kern="1200"/>
        </a:p>
      </dsp:txBody>
      <dsp:txXfrm>
        <a:off x="3089365" y="2743031"/>
        <a:ext cx="821542" cy="821825"/>
      </dsp:txXfrm>
    </dsp:sp>
    <dsp:sp modelId="{EB86FC4B-F651-491E-A753-189109DD9110}">
      <dsp:nvSpPr>
        <dsp:cNvPr id="0" name=""/>
        <dsp:cNvSpPr/>
      </dsp:nvSpPr>
      <dsp:spPr>
        <a:xfrm rot="2700000">
          <a:off x="1610838" y="2537382"/>
          <a:ext cx="1232907" cy="123290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A595DB-6460-4D84-A425-FEC71F50FEC6}">
      <dsp:nvSpPr>
        <dsp:cNvPr id="0" name=""/>
        <dsp:cNvSpPr/>
      </dsp:nvSpPr>
      <dsp:spPr>
        <a:xfrm>
          <a:off x="1651210" y="2578623"/>
          <a:ext cx="1150341" cy="11506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prior to extraction, a radiographic examination must be done.</a:t>
          </a:r>
          <a:endParaRPr lang="en-US" sz="1000" kern="1200" dirty="0"/>
        </a:p>
      </dsp:txBody>
      <dsp:txXfrm>
        <a:off x="1816065" y="2743031"/>
        <a:ext cx="821542" cy="821825"/>
      </dsp:txXfrm>
    </dsp:sp>
    <dsp:sp modelId="{606CEACD-EE00-47A5-B46B-B4E04E198FF1}">
      <dsp:nvSpPr>
        <dsp:cNvPr id="0" name=""/>
        <dsp:cNvSpPr/>
      </dsp:nvSpPr>
      <dsp:spPr>
        <a:xfrm rot="2700000">
          <a:off x="336628" y="2537382"/>
          <a:ext cx="1232907" cy="123290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DC2DE3-6731-4B7B-9916-488F173B9071}">
      <dsp:nvSpPr>
        <dsp:cNvPr id="0" name=""/>
        <dsp:cNvSpPr/>
      </dsp:nvSpPr>
      <dsp:spPr>
        <a:xfrm>
          <a:off x="377911" y="2578623"/>
          <a:ext cx="1150341" cy="11506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u="sng" kern="1200"/>
            <a:t>Steps for Surgical Removal</a:t>
          </a:r>
          <a:endParaRPr lang="en-US" sz="1000" kern="1200"/>
        </a:p>
      </dsp:txBody>
      <dsp:txXfrm>
        <a:off x="541855" y="2743031"/>
        <a:ext cx="821542" cy="8218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29651-C78E-478C-AB4F-52CF2F6DA579}">
      <dsp:nvSpPr>
        <dsp:cNvPr id="0" name=""/>
        <dsp:cNvSpPr/>
      </dsp:nvSpPr>
      <dsp:spPr>
        <a:xfrm>
          <a:off x="-120333" y="1010705"/>
          <a:ext cx="1991224" cy="23401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022271-5240-4498-95EC-E71ED58F6243}">
      <dsp:nvSpPr>
        <dsp:cNvPr id="0" name=""/>
        <dsp:cNvSpPr/>
      </dsp:nvSpPr>
      <dsp:spPr>
        <a:xfrm>
          <a:off x="42200" y="1165113"/>
          <a:ext cx="1991224" cy="23401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u="sng" kern="1200" dirty="0">
              <a:solidFill>
                <a:srgbClr val="C00000"/>
              </a:solidFill>
            </a:rPr>
            <a:t>Severity of Impaction        </a:t>
          </a:r>
          <a:r>
            <a:rPr lang="en-US" sz="1200" b="1" kern="1200" dirty="0">
              <a:solidFill>
                <a:schemeClr val="accent6">
                  <a:lumMod val="50000"/>
                </a:schemeClr>
              </a:solidFill>
            </a:rPr>
            <a:t> Impacted teeth can vary in severity. Some may cause minimal issues while others can lead to pain, infection, damage to adjacent teeth, or cyst formation. Severe impaction often necessitates extraction.</a:t>
          </a:r>
        </a:p>
      </dsp:txBody>
      <dsp:txXfrm>
        <a:off x="100521" y="1223434"/>
        <a:ext cx="1874582" cy="2223491"/>
      </dsp:txXfrm>
    </dsp:sp>
    <dsp:sp modelId="{AE1CA1FE-7D29-4575-B7D8-5016222B9D69}">
      <dsp:nvSpPr>
        <dsp:cNvPr id="0" name=""/>
        <dsp:cNvSpPr/>
      </dsp:nvSpPr>
      <dsp:spPr>
        <a:xfrm>
          <a:off x="2159346" y="956059"/>
          <a:ext cx="1707877" cy="24585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12E880-5F4A-4B43-AD4A-579F8BDD57BF}">
      <dsp:nvSpPr>
        <dsp:cNvPr id="0" name=""/>
        <dsp:cNvSpPr/>
      </dsp:nvSpPr>
      <dsp:spPr>
        <a:xfrm>
          <a:off x="2321880" y="1110467"/>
          <a:ext cx="1707877" cy="245850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u="sng" kern="1200" dirty="0">
              <a:solidFill>
                <a:srgbClr val="C00000"/>
              </a:solidFill>
            </a:rPr>
            <a:t>Symptoms</a:t>
          </a:r>
          <a:r>
            <a:rPr lang="en-US" sz="1200" b="1" u="sng" kern="1200" dirty="0">
              <a:solidFill>
                <a:schemeClr val="accent6">
                  <a:lumMod val="50000"/>
                </a:schemeClr>
              </a:solidFill>
            </a:rPr>
            <a:t>:</a:t>
          </a:r>
          <a:r>
            <a:rPr lang="en-US" sz="1200" b="1" kern="1200" dirty="0">
              <a:solidFill>
                <a:schemeClr val="accent6">
                  <a:lumMod val="50000"/>
                </a:schemeClr>
              </a:solidFill>
            </a:rPr>
            <a:t>           If the impacted tooth is causing pain, discomfort, swelling, or difficulty in chewing, extraction may be recommended to alleviate symptoms.</a:t>
          </a:r>
        </a:p>
      </dsp:txBody>
      <dsp:txXfrm>
        <a:off x="2371902" y="1160489"/>
        <a:ext cx="1607833" cy="2358457"/>
      </dsp:txXfrm>
    </dsp:sp>
    <dsp:sp modelId="{CCA6CAD1-7FF4-4E67-907B-0824D0FD46BC}">
      <dsp:nvSpPr>
        <dsp:cNvPr id="0" name=""/>
        <dsp:cNvSpPr/>
      </dsp:nvSpPr>
      <dsp:spPr>
        <a:xfrm>
          <a:off x="4209452" y="946491"/>
          <a:ext cx="1951070" cy="25094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C2CE21-F567-4ADA-8033-9077D91808ED}">
      <dsp:nvSpPr>
        <dsp:cNvPr id="0" name=""/>
        <dsp:cNvSpPr/>
      </dsp:nvSpPr>
      <dsp:spPr>
        <a:xfrm>
          <a:off x="4371986" y="1100899"/>
          <a:ext cx="1951070" cy="25094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u="sng" kern="1200" dirty="0">
              <a:solidFill>
                <a:srgbClr val="C00000"/>
              </a:solidFill>
            </a:rPr>
            <a:t>Risk of Complications</a:t>
          </a:r>
          <a:r>
            <a:rPr lang="en-US" sz="1200" b="1" kern="1200" dirty="0">
              <a:solidFill>
                <a:schemeClr val="accent6">
                  <a:lumMod val="50000"/>
                </a:schemeClr>
              </a:solidFill>
            </a:rPr>
            <a:t>: Impacted teeth can lead to various complications such as infections, cysts, damage to adjacent teeth, and misalignment of surrounding teeth. If the risk of complications is high, extraction may be advisable.</a:t>
          </a:r>
        </a:p>
      </dsp:txBody>
      <dsp:txXfrm>
        <a:off x="4429131" y="1158044"/>
        <a:ext cx="1836780" cy="2395179"/>
      </dsp:txXfrm>
    </dsp:sp>
    <dsp:sp modelId="{755D8F5B-35F8-4898-A30B-1ABE5B7DE08F}">
      <dsp:nvSpPr>
        <dsp:cNvPr id="0" name=""/>
        <dsp:cNvSpPr/>
      </dsp:nvSpPr>
      <dsp:spPr>
        <a:xfrm>
          <a:off x="6636142" y="704535"/>
          <a:ext cx="1780477" cy="28376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4C172B-6517-48C6-B2A3-559BCB11462F}">
      <dsp:nvSpPr>
        <dsp:cNvPr id="0" name=""/>
        <dsp:cNvSpPr/>
      </dsp:nvSpPr>
      <dsp:spPr>
        <a:xfrm>
          <a:off x="6798676" y="858943"/>
          <a:ext cx="1780477" cy="28376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u="sng" kern="1200" dirty="0">
              <a:solidFill>
                <a:srgbClr val="C00000"/>
              </a:solidFill>
            </a:rPr>
            <a:t>Surgical Considerations</a:t>
          </a:r>
          <a:r>
            <a:rPr lang="en-US" sz="1200" b="1" kern="1200" dirty="0">
              <a:solidFill>
                <a:schemeClr val="accent6">
                  <a:lumMod val="50000"/>
                </a:schemeClr>
              </a:solidFill>
            </a:rPr>
            <a:t>: The complexity of the surgical procedure required for extraction, including the proximity of the impacted tooth to nerves and other vital structures, is also considered.</a:t>
          </a:r>
        </a:p>
      </dsp:txBody>
      <dsp:txXfrm>
        <a:off x="6850824" y="911091"/>
        <a:ext cx="1676181" cy="27333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91531-5F9D-458C-9A39-B4F3DD91163C}">
      <dsp:nvSpPr>
        <dsp:cNvPr id="0" name=""/>
        <dsp:cNvSpPr/>
      </dsp:nvSpPr>
      <dsp:spPr>
        <a:xfrm>
          <a:off x="0" y="646181"/>
          <a:ext cx="7740352" cy="1185812"/>
        </a:xfrm>
        <a:prstGeom prst="roundRect">
          <a:avLst>
            <a:gd name="adj" fmla="val 10000"/>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F9885778-BA83-43E5-B793-EA54067226F4}">
      <dsp:nvSpPr>
        <dsp:cNvPr id="0" name=""/>
        <dsp:cNvSpPr/>
      </dsp:nvSpPr>
      <dsp:spPr>
        <a:xfrm>
          <a:off x="358708" y="912988"/>
          <a:ext cx="652197" cy="6521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F14D739-09BD-4456-9878-D7DEB3103A0B}">
      <dsp:nvSpPr>
        <dsp:cNvPr id="0" name=""/>
        <dsp:cNvSpPr/>
      </dsp:nvSpPr>
      <dsp:spPr>
        <a:xfrm>
          <a:off x="1369613" y="646181"/>
          <a:ext cx="3483158" cy="1185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499" tIns="125499" rIns="125499" bIns="125499" numCol="1" spcCol="1270" anchor="ctr" anchorCtr="0">
          <a:noAutofit/>
        </a:bodyPr>
        <a:lstStyle/>
        <a:p>
          <a:pPr marL="0" lvl="0" indent="0" algn="l" defTabSz="889000">
            <a:lnSpc>
              <a:spcPct val="100000"/>
            </a:lnSpc>
            <a:spcBef>
              <a:spcPct val="0"/>
            </a:spcBef>
            <a:spcAft>
              <a:spcPct val="35000"/>
            </a:spcAft>
            <a:buNone/>
          </a:pPr>
          <a:r>
            <a:rPr lang="en-US" sz="2000" b="1" kern="1200">
              <a:latin typeface="Times New Roman" panose="02020603050405020304" pitchFamily="18" charset="0"/>
              <a:cs typeface="Times New Roman" panose="02020603050405020304" pitchFamily="18" charset="0"/>
            </a:rPr>
            <a:t>Advantages- </a:t>
          </a:r>
        </a:p>
      </dsp:txBody>
      <dsp:txXfrm>
        <a:off x="1369613" y="646181"/>
        <a:ext cx="3483158" cy="1185812"/>
      </dsp:txXfrm>
    </dsp:sp>
    <dsp:sp modelId="{30BBE395-A6C7-4119-B380-3AB3D5F28C58}">
      <dsp:nvSpPr>
        <dsp:cNvPr id="0" name=""/>
        <dsp:cNvSpPr/>
      </dsp:nvSpPr>
      <dsp:spPr>
        <a:xfrm>
          <a:off x="4852772" y="646181"/>
          <a:ext cx="2886240" cy="1185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499" tIns="125499" rIns="125499" bIns="125499" numCol="1" spcCol="1270" anchor="ctr" anchorCtr="0">
          <a:noAutofit/>
        </a:bodyPr>
        <a:lstStyle/>
        <a:p>
          <a:pPr marL="0" lvl="0" indent="0" algn="l" defTabSz="800100">
            <a:lnSpc>
              <a:spcPct val="100000"/>
            </a:lnSpc>
            <a:spcBef>
              <a:spcPct val="0"/>
            </a:spcBef>
            <a:spcAft>
              <a:spcPct val="35000"/>
            </a:spcAft>
            <a:buNone/>
          </a:pPr>
          <a:r>
            <a:rPr lang="en-US" sz="1800" b="1" kern="1200">
              <a:latin typeface="Times New Roman" panose="02020603050405020304" pitchFamily="18" charset="0"/>
              <a:cs typeface="Times New Roman" panose="02020603050405020304" pitchFamily="18" charset="0"/>
            </a:rPr>
            <a:t>Easy to perform.</a:t>
          </a:r>
        </a:p>
      </dsp:txBody>
      <dsp:txXfrm>
        <a:off x="4852772" y="646181"/>
        <a:ext cx="2886240" cy="1185812"/>
      </dsp:txXfrm>
    </dsp:sp>
    <dsp:sp modelId="{C6D42F9A-A022-4FB4-A9FB-1C433F90664F}">
      <dsp:nvSpPr>
        <dsp:cNvPr id="0" name=""/>
        <dsp:cNvSpPr/>
      </dsp:nvSpPr>
      <dsp:spPr>
        <a:xfrm>
          <a:off x="0" y="2128447"/>
          <a:ext cx="7740352" cy="1185812"/>
        </a:xfrm>
        <a:prstGeom prst="roundRect">
          <a:avLst>
            <a:gd name="adj" fmla="val 10000"/>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13201088-F655-4785-BB7C-46C01FBD5E7A}">
      <dsp:nvSpPr>
        <dsp:cNvPr id="0" name=""/>
        <dsp:cNvSpPr/>
      </dsp:nvSpPr>
      <dsp:spPr>
        <a:xfrm>
          <a:off x="358708" y="2395255"/>
          <a:ext cx="652197" cy="6521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494CFA1-74A7-469C-AD1E-D091A296B2C0}">
      <dsp:nvSpPr>
        <dsp:cNvPr id="0" name=""/>
        <dsp:cNvSpPr/>
      </dsp:nvSpPr>
      <dsp:spPr>
        <a:xfrm>
          <a:off x="1369613" y="2128447"/>
          <a:ext cx="3483158" cy="1185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499" tIns="125499" rIns="125499" bIns="125499" numCol="1" spcCol="1270" anchor="ctr" anchorCtr="0">
          <a:noAutofit/>
        </a:bodyPr>
        <a:lstStyle/>
        <a:p>
          <a:pPr marL="0" lvl="0" indent="0" algn="l" defTabSz="889000">
            <a:lnSpc>
              <a:spcPct val="10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Disadvantages- </a:t>
          </a:r>
        </a:p>
      </dsp:txBody>
      <dsp:txXfrm>
        <a:off x="1369613" y="2128447"/>
        <a:ext cx="3483158" cy="1185812"/>
      </dsp:txXfrm>
    </dsp:sp>
    <dsp:sp modelId="{357C0C09-9F27-47DF-9713-494E3E0C1D1E}">
      <dsp:nvSpPr>
        <dsp:cNvPr id="0" name=""/>
        <dsp:cNvSpPr/>
      </dsp:nvSpPr>
      <dsp:spPr>
        <a:xfrm>
          <a:off x="4852772" y="2128447"/>
          <a:ext cx="2886240" cy="1185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499" tIns="125499" rIns="125499" bIns="125499" numCol="1" spcCol="1270" anchor="ctr" anchorCtr="0">
          <a:noAutofit/>
        </a:bodyPr>
        <a:lstStyle/>
        <a:p>
          <a:pPr marL="0" lvl="0" indent="0" algn="l" defTabSz="800100">
            <a:lnSpc>
              <a:spcPct val="10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Scar tissue formation, </a:t>
          </a:r>
        </a:p>
        <a:p>
          <a:pPr marL="0" lvl="0" indent="0" algn="l" defTabSz="800100">
            <a:lnSpc>
              <a:spcPct val="100000"/>
            </a:lnSpc>
            <a:spcBef>
              <a:spcPct val="0"/>
            </a:spcBef>
            <a:spcAft>
              <a:spcPct val="35000"/>
            </a:spcAft>
            <a:buNone/>
          </a:pPr>
          <a:r>
            <a:rPr lang="en-US" sz="1800" b="1" kern="1200">
              <a:latin typeface="Times New Roman" panose="02020603050405020304" pitchFamily="18" charset="0"/>
              <a:cs typeface="Times New Roman" panose="02020603050405020304" pitchFamily="18" charset="0"/>
            </a:rPr>
            <a:t>loss of papilla</a:t>
          </a:r>
        </a:p>
        <a:p>
          <a:pPr marL="0" lvl="0" indent="0" algn="l" defTabSz="800100">
            <a:lnSpc>
              <a:spcPct val="100000"/>
            </a:lnSpc>
            <a:spcBef>
              <a:spcPct val="0"/>
            </a:spcBef>
            <a:spcAft>
              <a:spcPct val="35000"/>
            </a:spcAft>
            <a:buNone/>
          </a:pPr>
          <a:r>
            <a:rPr lang="en-US" sz="1800" b="1" kern="1200">
              <a:latin typeface="Times New Roman" panose="02020603050405020304" pitchFamily="18" charset="0"/>
              <a:cs typeface="Times New Roman" panose="02020603050405020304" pitchFamily="18" charset="0"/>
            </a:rPr>
            <a:t>high relapse rate.</a:t>
          </a:r>
        </a:p>
      </dsp:txBody>
      <dsp:txXfrm>
        <a:off x="4852772" y="2128447"/>
        <a:ext cx="2886240" cy="1185812"/>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654B273-912C-4746-90A0-726D688FB28E}" type="datetimeFigureOut">
              <a:rPr lang="ar-SA" smtClean="0"/>
              <a:t>26/09/1446</a:t>
            </a:fld>
            <a:endParaRPr lang="ar-S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3641581D-BBA0-4531-AFB4-AA1A338CD0FD}" type="slidenum">
              <a:rPr lang="ar-SA" smtClean="0"/>
              <a:t>‹#›</a:t>
            </a:fld>
            <a:endParaRPr lang="ar-SA"/>
          </a:p>
        </p:txBody>
      </p:sp>
    </p:spTree>
    <p:extLst>
      <p:ext uri="{BB962C8B-B14F-4D97-AF65-F5344CB8AC3E}">
        <p14:creationId xmlns:p14="http://schemas.microsoft.com/office/powerpoint/2010/main" val="346307627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3521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1558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8382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1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5839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3314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2946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7010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22" name="Text Placeholder 9">
            <a:extLst>
              <a:ext uri="{FF2B5EF4-FFF2-40B4-BE49-F238E27FC236}">
                <a16:creationId xmlns:a16="http://schemas.microsoft.com/office/drawing/2014/main" id="{4111A57B-317A-41FC-8D5B-458B4DA86DA4}"/>
              </a:ext>
            </a:extLst>
          </p:cNvPr>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accent6"/>
                </a:solidFill>
                <a:latin typeface="+mj-lt"/>
                <a:cs typeface="Arial" pitchFamily="34" charset="0"/>
              </a:defRPr>
            </a:lvl1pPr>
          </a:lstStyle>
          <a:p>
            <a:pPr lvl="0"/>
            <a:r>
              <a:rPr lang="en-US" altLang="ko-KR" dirty="0"/>
              <a:t>BASIC LAYOUT</a:t>
            </a:r>
          </a:p>
        </p:txBody>
      </p:sp>
      <p:sp>
        <p:nvSpPr>
          <p:cNvPr id="4" name="Rectangle 3">
            <a:extLst>
              <a:ext uri="{FF2B5EF4-FFF2-40B4-BE49-F238E27FC236}">
                <a16:creationId xmlns:a16="http://schemas.microsoft.com/office/drawing/2014/main" id="{B481C681-0569-4BB1-8ADB-D35C68F4E3D1}"/>
              </a:ext>
            </a:extLst>
          </p:cNvPr>
          <p:cNvSpPr/>
          <p:nvPr userDrawn="1"/>
        </p:nvSpPr>
        <p:spPr>
          <a:xfrm>
            <a:off x="0" y="1659657"/>
            <a:ext cx="9144000" cy="30891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5" name="그림 개체 틀 2">
            <a:extLst>
              <a:ext uri="{FF2B5EF4-FFF2-40B4-BE49-F238E27FC236}">
                <a16:creationId xmlns:a16="http://schemas.microsoft.com/office/drawing/2014/main" id="{5BE22DD8-B19E-4F15-9CFF-0EFF3B781357}"/>
              </a:ext>
            </a:extLst>
          </p:cNvPr>
          <p:cNvSpPr>
            <a:spLocks noGrp="1"/>
          </p:cNvSpPr>
          <p:nvPr>
            <p:ph type="pic" sz="quarter" idx="14" hasCustomPrompt="1"/>
          </p:nvPr>
        </p:nvSpPr>
        <p:spPr>
          <a:xfrm>
            <a:off x="0" y="1659657"/>
            <a:ext cx="4572000" cy="3096344"/>
          </a:xfrm>
          <a:prstGeom prst="rect">
            <a:avLst/>
          </a:prstGeom>
          <a:solidFill>
            <a:schemeClr val="bg1">
              <a:lumMod val="95000"/>
            </a:schemeClr>
          </a:solidFill>
        </p:spPr>
        <p:txBody>
          <a:bodyPr anchor="ctr"/>
          <a:lstStyle>
            <a:lvl1pPr marL="0" indent="0" algn="ctr">
              <a:buNone/>
              <a:defRPr sz="900"/>
            </a:lvl1pPr>
          </a:lstStyle>
          <a:p>
            <a:r>
              <a:rPr lang="en-US" altLang="ko-KR" dirty="0"/>
              <a:t>Place Your Picture Here</a:t>
            </a:r>
            <a:endParaRPr lang="ko-KR" altLang="en-US" dirty="0"/>
          </a:p>
        </p:txBody>
      </p:sp>
      <p:sp>
        <p:nvSpPr>
          <p:cNvPr id="6" name="Rectangle 5">
            <a:extLst>
              <a:ext uri="{FF2B5EF4-FFF2-40B4-BE49-F238E27FC236}">
                <a16:creationId xmlns:a16="http://schemas.microsoft.com/office/drawing/2014/main" id="{A627B530-4C1F-42F4-8ED0-F71C39C47F53}"/>
              </a:ext>
            </a:extLst>
          </p:cNvPr>
          <p:cNvSpPr/>
          <p:nvPr userDrawn="1"/>
        </p:nvSpPr>
        <p:spPr>
          <a:xfrm>
            <a:off x="0" y="1466874"/>
            <a:ext cx="9144000" cy="14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Tree>
    <p:extLst>
      <p:ext uri="{BB962C8B-B14F-4D97-AF65-F5344CB8AC3E}">
        <p14:creationId xmlns:p14="http://schemas.microsoft.com/office/powerpoint/2010/main" val="20388966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22" name="Text Placeholder 9">
            <a:extLst>
              <a:ext uri="{FF2B5EF4-FFF2-40B4-BE49-F238E27FC236}">
                <a16:creationId xmlns:a16="http://schemas.microsoft.com/office/drawing/2014/main" id="{4111A57B-317A-41FC-8D5B-458B4DA86DA4}"/>
              </a:ext>
            </a:extLst>
          </p:cNvPr>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accent6"/>
                </a:solidFill>
                <a:latin typeface="+mj-lt"/>
                <a:cs typeface="Arial" pitchFamily="34" charset="0"/>
              </a:defRPr>
            </a:lvl1pPr>
          </a:lstStyle>
          <a:p>
            <a:pPr lvl="0"/>
            <a:r>
              <a:rPr lang="en-US" altLang="ko-KR" dirty="0"/>
              <a:t>BASIC LAYOUT</a:t>
            </a:r>
          </a:p>
        </p:txBody>
      </p:sp>
      <p:sp>
        <p:nvSpPr>
          <p:cNvPr id="7" name="Picture Placeholder 10">
            <a:extLst>
              <a:ext uri="{FF2B5EF4-FFF2-40B4-BE49-F238E27FC236}">
                <a16:creationId xmlns:a16="http://schemas.microsoft.com/office/drawing/2014/main" id="{DF56339C-0DF1-4690-9AD7-3EE176C2BD1E}"/>
              </a:ext>
            </a:extLst>
          </p:cNvPr>
          <p:cNvSpPr>
            <a:spLocks noGrp="1"/>
          </p:cNvSpPr>
          <p:nvPr>
            <p:ph type="pic" sz="quarter" idx="11" hasCustomPrompt="1"/>
          </p:nvPr>
        </p:nvSpPr>
        <p:spPr>
          <a:xfrm>
            <a:off x="-13265" y="1563872"/>
            <a:ext cx="9157265" cy="2606653"/>
          </a:xfrm>
          <a:prstGeom prst="rect">
            <a:avLst/>
          </a:prstGeom>
          <a:solidFill>
            <a:srgbClr val="BEBFBF">
              <a:alpha val="30000"/>
            </a:srgbClr>
          </a:solidFill>
        </p:spPr>
        <p:txBody>
          <a:bodyPr tIns="324000" anchor="ctr"/>
          <a:lstStyle>
            <a:lvl1pPr marL="0" marR="0" indent="0" algn="ctr" defTabSz="685800" rtl="0" eaLnBrk="1" fontAlgn="auto" latinLnBrk="1" hangingPunct="1">
              <a:lnSpc>
                <a:spcPct val="100000"/>
              </a:lnSpc>
              <a:spcBef>
                <a:spcPct val="20000"/>
              </a:spcBef>
              <a:spcAft>
                <a:spcPts val="0"/>
              </a:spcAft>
              <a:buClrTx/>
              <a:buSzTx/>
              <a:buFont typeface="Arial" pitchFamily="34" charset="0"/>
              <a:buNone/>
              <a:tabLst/>
              <a:defRPr sz="900">
                <a:latin typeface="+mn-lt"/>
                <a:cs typeface="Arial" pitchFamily="34" charset="0"/>
              </a:defRPr>
            </a:lvl1pPr>
          </a:lstStyle>
          <a:p>
            <a:r>
              <a:rPr lang="en-US" altLang="ko-KR" dirty="0"/>
              <a:t>Your Picture Here And Send To Back </a:t>
            </a:r>
            <a:endParaRPr lang="ko-KR" altLang="en-US" dirty="0"/>
          </a:p>
        </p:txBody>
      </p:sp>
      <p:sp>
        <p:nvSpPr>
          <p:cNvPr id="8" name="Rectangle 7">
            <a:extLst>
              <a:ext uri="{FF2B5EF4-FFF2-40B4-BE49-F238E27FC236}">
                <a16:creationId xmlns:a16="http://schemas.microsoft.com/office/drawing/2014/main" id="{E89B7F99-D33C-44A9-9D7B-5BFEB336F230}"/>
              </a:ext>
            </a:extLst>
          </p:cNvPr>
          <p:cNvSpPr/>
          <p:nvPr userDrawn="1"/>
        </p:nvSpPr>
        <p:spPr>
          <a:xfrm>
            <a:off x="-10086" y="4165937"/>
            <a:ext cx="9157265" cy="432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ko-KR" sz="1350" dirty="0"/>
              <a:t>                     </a:t>
            </a:r>
            <a:endParaRPr lang="ko-KR" altLang="en-US" sz="1350" dirty="0"/>
          </a:p>
        </p:txBody>
      </p:sp>
    </p:spTree>
    <p:extLst>
      <p:ext uri="{BB962C8B-B14F-4D97-AF65-F5344CB8AC3E}">
        <p14:creationId xmlns:p14="http://schemas.microsoft.com/office/powerpoint/2010/main" val="33824950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F34C2F-B7AF-4099-A866-156C0FE7D2CE}"/>
              </a:ext>
            </a:extLst>
          </p:cNvPr>
          <p:cNvSpPr/>
          <p:nvPr userDrawn="1"/>
        </p:nvSpPr>
        <p:spPr>
          <a:xfrm>
            <a:off x="0" y="2058512"/>
            <a:ext cx="9144000" cy="2880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nvGrpSpPr>
          <p:cNvPr id="10" name="Graphic 14">
            <a:extLst>
              <a:ext uri="{FF2B5EF4-FFF2-40B4-BE49-F238E27FC236}">
                <a16:creationId xmlns:a16="http://schemas.microsoft.com/office/drawing/2014/main" id="{AF86D310-C32F-41E4-BDE4-6FD8F91DD207}"/>
              </a:ext>
            </a:extLst>
          </p:cNvPr>
          <p:cNvGrpSpPr/>
          <p:nvPr userDrawn="1"/>
        </p:nvGrpSpPr>
        <p:grpSpPr>
          <a:xfrm>
            <a:off x="5095953" y="1551530"/>
            <a:ext cx="3634077" cy="3811018"/>
            <a:chOff x="2444748" y="555045"/>
            <a:chExt cx="7282048" cy="5727454"/>
          </a:xfrm>
        </p:grpSpPr>
        <p:sp>
          <p:nvSpPr>
            <p:cNvPr id="11" name="Freeform: Shape 10">
              <a:extLst>
                <a:ext uri="{FF2B5EF4-FFF2-40B4-BE49-F238E27FC236}">
                  <a16:creationId xmlns:a16="http://schemas.microsoft.com/office/drawing/2014/main" id="{23B272DA-E42F-4C4F-B13D-3E8B9210024A}"/>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280F62C-A80F-4150-91D8-0BD26C272BD9}"/>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0F80ED06-462A-4CDC-9604-E2ACBE9D1747}"/>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41C85E2-E5B6-464C-8828-67154B50BBA0}"/>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3AE41E2E-379A-4DE4-AA24-CC7D6859B8B8}"/>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DA69A32A-805D-4599-AE57-FDB35B1373E0}"/>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D4E6DB9-DDDD-4F52-8EE9-FCC7FC5F0C53}"/>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C821A1B-815B-427D-9DEE-8BAB3DACF5FE}"/>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22" name="Text Placeholder 9">
            <a:extLst>
              <a:ext uri="{FF2B5EF4-FFF2-40B4-BE49-F238E27FC236}">
                <a16:creationId xmlns:a16="http://schemas.microsoft.com/office/drawing/2014/main" id="{4111A57B-317A-41FC-8D5B-458B4DA86DA4}"/>
              </a:ext>
            </a:extLst>
          </p:cNvPr>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accent6"/>
                </a:solidFill>
                <a:latin typeface="+mj-lt"/>
                <a:cs typeface="Arial" pitchFamily="34" charset="0"/>
              </a:defRPr>
            </a:lvl1pPr>
          </a:lstStyle>
          <a:p>
            <a:pPr lvl="0"/>
            <a:r>
              <a:rPr lang="en-US" altLang="ko-KR" dirty="0"/>
              <a:t>BASIC LAYOUT</a:t>
            </a:r>
          </a:p>
        </p:txBody>
      </p:sp>
      <p:sp>
        <p:nvSpPr>
          <p:cNvPr id="9" name="Picture Placeholder 2">
            <a:extLst>
              <a:ext uri="{FF2B5EF4-FFF2-40B4-BE49-F238E27FC236}">
                <a16:creationId xmlns:a16="http://schemas.microsoft.com/office/drawing/2014/main" id="{AE58EB0B-04A3-464A-B22E-E0924ABF3233}"/>
              </a:ext>
            </a:extLst>
          </p:cNvPr>
          <p:cNvSpPr>
            <a:spLocks noGrp="1"/>
          </p:cNvSpPr>
          <p:nvPr>
            <p:ph type="pic" idx="15" hasCustomPrompt="1"/>
          </p:nvPr>
        </p:nvSpPr>
        <p:spPr>
          <a:xfrm>
            <a:off x="5232808" y="1757971"/>
            <a:ext cx="3364403" cy="2554526"/>
          </a:xfrm>
          <a:prstGeom prst="rect">
            <a:avLst/>
          </a:prstGeom>
          <a:solidFill>
            <a:schemeClr val="bg1">
              <a:lumMod val="95000"/>
            </a:schemeClr>
          </a:solidFill>
        </p:spPr>
        <p:txBody>
          <a:bodyPr anchor="ct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37607117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195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grpSp>
        <p:nvGrpSpPr>
          <p:cNvPr id="4" name="그룹 1">
            <a:extLst>
              <a:ext uri="{FF2B5EF4-FFF2-40B4-BE49-F238E27FC236}">
                <a16:creationId xmlns:a16="http://schemas.microsoft.com/office/drawing/2014/main" id="{0E825C7A-CADD-413C-9EC2-059B77EF97A0}"/>
              </a:ext>
            </a:extLst>
          </p:cNvPr>
          <p:cNvGrpSpPr/>
          <p:nvPr userDrawn="1"/>
        </p:nvGrpSpPr>
        <p:grpSpPr>
          <a:xfrm>
            <a:off x="3939317" y="595072"/>
            <a:ext cx="4779534" cy="5822001"/>
            <a:chOff x="7192629" y="1828167"/>
            <a:chExt cx="3658514" cy="3342357"/>
          </a:xfrm>
        </p:grpSpPr>
        <p:sp>
          <p:nvSpPr>
            <p:cNvPr id="5" name="Freeform 16">
              <a:extLst>
                <a:ext uri="{FF2B5EF4-FFF2-40B4-BE49-F238E27FC236}">
                  <a16:creationId xmlns:a16="http://schemas.microsoft.com/office/drawing/2014/main" id="{0F6A89B1-04CD-4FF0-AE06-81259D669205}"/>
                </a:ext>
              </a:extLst>
            </p:cNvPr>
            <p:cNvSpPr/>
            <p:nvPr userDrawn="1"/>
          </p:nvSpPr>
          <p:spPr>
            <a:xfrm rot="14821187">
              <a:off x="7343358" y="1881591"/>
              <a:ext cx="3138204" cy="3439661"/>
            </a:xfrm>
            <a:custGeom>
              <a:avLst/>
              <a:gdLst>
                <a:gd name="connsiteX0" fmla="*/ 255022 w 1226229"/>
                <a:gd name="connsiteY0" fmla="*/ 3188 h 1344022"/>
                <a:gd name="connsiteX1" fmla="*/ 36909 w 1226229"/>
                <a:gd name="connsiteY1" fmla="*/ 959533 h 1344022"/>
                <a:gd name="connsiteX2" fmla="*/ 875808 w 1226229"/>
                <a:gd name="connsiteY2" fmla="*/ 1337038 h 1344022"/>
                <a:gd name="connsiteX3" fmla="*/ 1202978 w 1226229"/>
                <a:gd name="connsiteY3" fmla="*/ 674307 h 1344022"/>
                <a:gd name="connsiteX4" fmla="*/ 255022 w 1226229"/>
                <a:gd name="connsiteY4" fmla="*/ 3188 h 134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229" h="1344022">
                  <a:moveTo>
                    <a:pt x="255022" y="3188"/>
                  </a:moveTo>
                  <a:cubicBezTo>
                    <a:pt x="60677" y="50726"/>
                    <a:pt x="-66555" y="737225"/>
                    <a:pt x="36909" y="959533"/>
                  </a:cubicBezTo>
                  <a:cubicBezTo>
                    <a:pt x="140373" y="1181841"/>
                    <a:pt x="681463" y="1384576"/>
                    <a:pt x="875808" y="1337038"/>
                  </a:cubicBezTo>
                  <a:cubicBezTo>
                    <a:pt x="1070153" y="1289500"/>
                    <a:pt x="1300850" y="896615"/>
                    <a:pt x="1202978" y="674307"/>
                  </a:cubicBezTo>
                  <a:cubicBezTo>
                    <a:pt x="1105106" y="451999"/>
                    <a:pt x="449367" y="-44350"/>
                    <a:pt x="255022" y="3188"/>
                  </a:cubicBezTo>
                  <a:close/>
                </a:path>
              </a:pathLst>
            </a:custGeom>
            <a:solidFill>
              <a:schemeClr val="accent4">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6" name="Freeform 17">
              <a:extLst>
                <a:ext uri="{FF2B5EF4-FFF2-40B4-BE49-F238E27FC236}">
                  <a16:creationId xmlns:a16="http://schemas.microsoft.com/office/drawing/2014/main" id="{C24EFD36-4486-435E-8E82-7B26BE10E289}"/>
                </a:ext>
              </a:extLst>
            </p:cNvPr>
            <p:cNvSpPr/>
            <p:nvPr userDrawn="1"/>
          </p:nvSpPr>
          <p:spPr>
            <a:xfrm rot="11086192">
              <a:off x="7805038" y="2070693"/>
              <a:ext cx="3046105" cy="2942250"/>
            </a:xfrm>
            <a:custGeom>
              <a:avLst/>
              <a:gdLst>
                <a:gd name="connsiteX0" fmla="*/ 51347 w 1697323"/>
                <a:gd name="connsiteY0" fmla="*/ 164668 h 1639454"/>
                <a:gd name="connsiteX1" fmla="*/ 613409 w 1697323"/>
                <a:gd name="connsiteY1" fmla="*/ 5277 h 1639454"/>
                <a:gd name="connsiteX2" fmla="*/ 1410364 w 1697323"/>
                <a:gd name="connsiteY2" fmla="*/ 324059 h 1639454"/>
                <a:gd name="connsiteX3" fmla="*/ 1628477 w 1697323"/>
                <a:gd name="connsiteY3" fmla="*/ 1313960 h 1639454"/>
                <a:gd name="connsiteX4" fmla="*/ 286239 w 1697323"/>
                <a:gd name="connsiteY4" fmla="*/ 1607574 h 1639454"/>
                <a:gd name="connsiteX5" fmla="*/ 51347 w 1697323"/>
                <a:gd name="connsiteY5" fmla="*/ 659618 h 1639454"/>
                <a:gd name="connsiteX6" fmla="*/ 51347 w 1697323"/>
                <a:gd name="connsiteY6" fmla="*/ 164668 h 163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323" h="1639454">
                  <a:moveTo>
                    <a:pt x="51347" y="164668"/>
                  </a:moveTo>
                  <a:cubicBezTo>
                    <a:pt x="145024" y="55611"/>
                    <a:pt x="386906" y="-21288"/>
                    <a:pt x="613409" y="5277"/>
                  </a:cubicBezTo>
                  <a:cubicBezTo>
                    <a:pt x="839912" y="31842"/>
                    <a:pt x="1241186" y="105945"/>
                    <a:pt x="1410364" y="324059"/>
                  </a:cubicBezTo>
                  <a:cubicBezTo>
                    <a:pt x="1579542" y="542173"/>
                    <a:pt x="1815831" y="1100041"/>
                    <a:pt x="1628477" y="1313960"/>
                  </a:cubicBezTo>
                  <a:cubicBezTo>
                    <a:pt x="1441123" y="1527879"/>
                    <a:pt x="549094" y="1716631"/>
                    <a:pt x="286239" y="1607574"/>
                  </a:cubicBezTo>
                  <a:cubicBezTo>
                    <a:pt x="23384" y="1498517"/>
                    <a:pt x="89098" y="898704"/>
                    <a:pt x="51347" y="659618"/>
                  </a:cubicBezTo>
                  <a:cubicBezTo>
                    <a:pt x="13596" y="420532"/>
                    <a:pt x="-42330" y="273725"/>
                    <a:pt x="51347" y="164668"/>
                  </a:cubicBezTo>
                  <a:close/>
                </a:path>
              </a:pathLst>
            </a:custGeom>
            <a:solidFill>
              <a:schemeClr val="accent4">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Freeform 18">
              <a:extLst>
                <a:ext uri="{FF2B5EF4-FFF2-40B4-BE49-F238E27FC236}">
                  <a16:creationId xmlns:a16="http://schemas.microsoft.com/office/drawing/2014/main" id="{3F3DC6AD-450D-46E4-B483-8CEEC5853FB8}"/>
                </a:ext>
              </a:extLst>
            </p:cNvPr>
            <p:cNvSpPr/>
            <p:nvPr userDrawn="1"/>
          </p:nvSpPr>
          <p:spPr>
            <a:xfrm rot="1044868">
              <a:off x="7316937" y="1828167"/>
              <a:ext cx="3191046" cy="3082250"/>
            </a:xfrm>
            <a:custGeom>
              <a:avLst/>
              <a:gdLst>
                <a:gd name="connsiteX0" fmla="*/ 51347 w 1697323"/>
                <a:gd name="connsiteY0" fmla="*/ 164668 h 1639454"/>
                <a:gd name="connsiteX1" fmla="*/ 613409 w 1697323"/>
                <a:gd name="connsiteY1" fmla="*/ 5277 h 1639454"/>
                <a:gd name="connsiteX2" fmla="*/ 1410364 w 1697323"/>
                <a:gd name="connsiteY2" fmla="*/ 324059 h 1639454"/>
                <a:gd name="connsiteX3" fmla="*/ 1628477 w 1697323"/>
                <a:gd name="connsiteY3" fmla="*/ 1313960 h 1639454"/>
                <a:gd name="connsiteX4" fmla="*/ 286239 w 1697323"/>
                <a:gd name="connsiteY4" fmla="*/ 1607574 h 1639454"/>
                <a:gd name="connsiteX5" fmla="*/ 51347 w 1697323"/>
                <a:gd name="connsiteY5" fmla="*/ 659618 h 1639454"/>
                <a:gd name="connsiteX6" fmla="*/ 51347 w 1697323"/>
                <a:gd name="connsiteY6" fmla="*/ 164668 h 163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323" h="1639454">
                  <a:moveTo>
                    <a:pt x="51347" y="164668"/>
                  </a:moveTo>
                  <a:cubicBezTo>
                    <a:pt x="145024" y="55611"/>
                    <a:pt x="386906" y="-21288"/>
                    <a:pt x="613409" y="5277"/>
                  </a:cubicBezTo>
                  <a:cubicBezTo>
                    <a:pt x="839912" y="31842"/>
                    <a:pt x="1241186" y="105945"/>
                    <a:pt x="1410364" y="324059"/>
                  </a:cubicBezTo>
                  <a:cubicBezTo>
                    <a:pt x="1579542" y="542173"/>
                    <a:pt x="1815831" y="1100041"/>
                    <a:pt x="1628477" y="1313960"/>
                  </a:cubicBezTo>
                  <a:cubicBezTo>
                    <a:pt x="1441123" y="1527879"/>
                    <a:pt x="549094" y="1716631"/>
                    <a:pt x="286239" y="1607574"/>
                  </a:cubicBezTo>
                  <a:cubicBezTo>
                    <a:pt x="23384" y="1498517"/>
                    <a:pt x="89098" y="898704"/>
                    <a:pt x="51347" y="659618"/>
                  </a:cubicBezTo>
                  <a:cubicBezTo>
                    <a:pt x="13596" y="420532"/>
                    <a:pt x="-42330" y="273725"/>
                    <a:pt x="51347" y="164668"/>
                  </a:cubicBezTo>
                  <a:close/>
                </a:path>
              </a:pathLst>
            </a:custGeom>
            <a:solidFill>
              <a:schemeClr val="accent4">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0" name="Picture Placeholder 9">
            <a:extLst>
              <a:ext uri="{FF2B5EF4-FFF2-40B4-BE49-F238E27FC236}">
                <a16:creationId xmlns:a16="http://schemas.microsoft.com/office/drawing/2014/main" id="{7E619B52-20D6-46DE-83FD-B50472402379}"/>
              </a:ext>
            </a:extLst>
          </p:cNvPr>
          <p:cNvSpPr>
            <a:spLocks noGrp="1"/>
          </p:cNvSpPr>
          <p:nvPr>
            <p:ph type="pic" sz="quarter" idx="14" hasCustomPrompt="1"/>
          </p:nvPr>
        </p:nvSpPr>
        <p:spPr>
          <a:xfrm rot="245957">
            <a:off x="4124252" y="866468"/>
            <a:ext cx="3979476" cy="5125064"/>
          </a:xfrm>
          <a:custGeom>
            <a:avLst/>
            <a:gdLst>
              <a:gd name="connsiteX0" fmla="*/ 3768999 w 5305968"/>
              <a:gd name="connsiteY0" fmla="*/ 464 h 5125064"/>
              <a:gd name="connsiteX1" fmla="*/ 4411163 w 5305968"/>
              <a:gd name="connsiteY1" fmla="*/ 99662 h 5125064"/>
              <a:gd name="connsiteX2" fmla="*/ 5145453 w 5305968"/>
              <a:gd name="connsiteY2" fmla="*/ 3063046 h 5125064"/>
              <a:gd name="connsiteX3" fmla="*/ 5145453 w 5305968"/>
              <a:gd name="connsiteY3" fmla="*/ 4610298 h 5125064"/>
              <a:gd name="connsiteX4" fmla="*/ 3388403 w 5305968"/>
              <a:gd name="connsiteY4" fmla="*/ 5108567 h 5125064"/>
              <a:gd name="connsiteX5" fmla="*/ 897060 w 5305968"/>
              <a:gd name="connsiteY5" fmla="*/ 4112030 h 5125064"/>
              <a:gd name="connsiteX6" fmla="*/ 215221 w 5305968"/>
              <a:gd name="connsiteY6" fmla="*/ 1017522 h 5125064"/>
              <a:gd name="connsiteX7" fmla="*/ 3768999 w 5305968"/>
              <a:gd name="connsiteY7" fmla="*/ 464 h 512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5968" h="5125064">
                <a:moveTo>
                  <a:pt x="3768999" y="464"/>
                </a:moveTo>
                <a:cubicBezTo>
                  <a:pt x="4033876" y="4546"/>
                  <a:pt x="4257093" y="35739"/>
                  <a:pt x="4411163" y="99662"/>
                </a:cubicBezTo>
                <a:cubicBezTo>
                  <a:pt x="5232868" y="440582"/>
                  <a:pt x="5027441" y="2315644"/>
                  <a:pt x="5145453" y="3063046"/>
                </a:cubicBezTo>
                <a:cubicBezTo>
                  <a:pt x="5263466" y="3810447"/>
                  <a:pt x="5438295" y="4269378"/>
                  <a:pt x="5145453" y="4610298"/>
                </a:cubicBezTo>
                <a:cubicBezTo>
                  <a:pt x="4852612" y="4951219"/>
                  <a:pt x="4096470" y="5191611"/>
                  <a:pt x="3388403" y="5108567"/>
                </a:cubicBezTo>
                <a:cubicBezTo>
                  <a:pt x="2680337" y="5025523"/>
                  <a:pt x="1425923" y="4793871"/>
                  <a:pt x="897060" y="4112030"/>
                </a:cubicBezTo>
                <a:cubicBezTo>
                  <a:pt x="368196" y="3430188"/>
                  <a:pt x="-370462" y="1686249"/>
                  <a:pt x="215221" y="1017522"/>
                </a:cubicBezTo>
                <a:cubicBezTo>
                  <a:pt x="691089" y="474181"/>
                  <a:pt x="2621195" y="-17223"/>
                  <a:pt x="3768999" y="464"/>
                </a:cubicBezTo>
                <a:close/>
              </a:path>
            </a:pathLst>
          </a:custGeom>
          <a:solidFill>
            <a:schemeClr val="bg1">
              <a:lumMod val="95000"/>
            </a:schemeClr>
          </a:solidFill>
          <a:ln w="19050">
            <a:noFill/>
          </a:ln>
        </p:spPr>
        <p:txBody>
          <a:bodyPr wrap="square" anchor="ctr">
            <a:noAutofit/>
          </a:bodyPr>
          <a:lstStyle>
            <a:lvl1pPr marL="0" indent="0" algn="ctr">
              <a:lnSpc>
                <a:spcPct val="100000"/>
              </a:lnSpc>
              <a:buNone/>
              <a:defRPr sz="9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044238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6_Images &amp; Contents Layout">
    <p:spTree>
      <p:nvGrpSpPr>
        <p:cNvPr id="1" name=""/>
        <p:cNvGrpSpPr/>
        <p:nvPr/>
      </p:nvGrpSpPr>
      <p:grpSpPr>
        <a:xfrm>
          <a:off x="0" y="0"/>
          <a:ext cx="0" cy="0"/>
          <a:chOff x="0" y="0"/>
          <a:chExt cx="0" cy="0"/>
        </a:xfrm>
      </p:grpSpPr>
      <p:sp>
        <p:nvSpPr>
          <p:cNvPr id="8" name="Picture Placeholder 2"/>
          <p:cNvSpPr>
            <a:spLocks noGrp="1"/>
          </p:cNvSpPr>
          <p:nvPr>
            <p:ph type="pic" idx="10" hasCustomPrompt="1"/>
          </p:nvPr>
        </p:nvSpPr>
        <p:spPr>
          <a:xfrm>
            <a:off x="6984000" y="0"/>
            <a:ext cx="2160000" cy="4680000"/>
          </a:xfrm>
          <a:prstGeom prst="rect">
            <a:avLst/>
          </a:prstGeom>
          <a:solidFill>
            <a:schemeClr val="bg1">
              <a:lumMod val="95000"/>
            </a:schemeClr>
          </a:solidFill>
          <a:ln w="12700">
            <a:noFill/>
          </a:ln>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And Send To Back </a:t>
            </a:r>
            <a:endParaRPr lang="ko-KR" altLang="en-US" dirty="0"/>
          </a:p>
        </p:txBody>
      </p:sp>
      <p:sp>
        <p:nvSpPr>
          <p:cNvPr id="11" name="Picture Placeholder 2"/>
          <p:cNvSpPr>
            <a:spLocks noGrp="1"/>
          </p:cNvSpPr>
          <p:nvPr>
            <p:ph type="pic" idx="11" hasCustomPrompt="1"/>
          </p:nvPr>
        </p:nvSpPr>
        <p:spPr>
          <a:xfrm>
            <a:off x="4572000" y="2178000"/>
            <a:ext cx="2160000" cy="4680000"/>
          </a:xfrm>
          <a:prstGeom prst="rect">
            <a:avLst/>
          </a:prstGeom>
          <a:solidFill>
            <a:schemeClr val="bg1">
              <a:lumMod val="95000"/>
            </a:schemeClr>
          </a:solidFill>
          <a:ln w="12700">
            <a:noFill/>
          </a:ln>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Tree>
    <p:extLst>
      <p:ext uri="{BB962C8B-B14F-4D97-AF65-F5344CB8AC3E}">
        <p14:creationId xmlns:p14="http://schemas.microsoft.com/office/powerpoint/2010/main" val="4083906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332483"/>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6668635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7" y="123478"/>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265508" y="1131592"/>
            <a:ext cx="2670575"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p>
        </p:txBody>
      </p:sp>
      <p:sp>
        <p:nvSpPr>
          <p:cNvPr id="4" name="Rounded Rectangle 3"/>
          <p:cNvSpPr/>
          <p:nvPr userDrawn="1"/>
        </p:nvSpPr>
        <p:spPr>
          <a:xfrm>
            <a:off x="398950" y="1347500"/>
            <a:ext cx="115401"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bg1"/>
              </a:solidFill>
            </a:endParaRPr>
          </a:p>
        </p:txBody>
      </p:sp>
      <p:sp>
        <p:nvSpPr>
          <p:cNvPr id="5" name="Half Frame 4"/>
          <p:cNvSpPr/>
          <p:nvPr userDrawn="1"/>
        </p:nvSpPr>
        <p:spPr>
          <a:xfrm rot="5400000">
            <a:off x="2207152" y="1362297"/>
            <a:ext cx="685849"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533778" y="1691075"/>
            <a:ext cx="1674186" cy="415498"/>
          </a:xfrm>
          <a:prstGeom prst="rect">
            <a:avLst/>
          </a:prstGeom>
          <a:noFill/>
        </p:spPr>
        <p:txBody>
          <a:bodyPr wrap="square" rtlCol="0" anchor="ctr">
            <a:spAutoFit/>
          </a:bodyPr>
          <a:lstStyle/>
          <a:p>
            <a:r>
              <a:rPr lang="en-US" altLang="ko-KR" sz="1050" b="1" dirty="0">
                <a:solidFill>
                  <a:schemeClr val="bg1"/>
                </a:solidFill>
                <a:latin typeface="Arial" pitchFamily="34" charset="0"/>
                <a:cs typeface="Arial" pitchFamily="34" charset="0"/>
              </a:rPr>
              <a:t>You can Resize without losing quality</a:t>
            </a:r>
            <a:endParaRPr lang="ko-KR" altLang="en-US" sz="105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533778" y="2208255"/>
            <a:ext cx="1674186" cy="577081"/>
          </a:xfrm>
          <a:prstGeom prst="rect">
            <a:avLst/>
          </a:prstGeom>
          <a:noFill/>
        </p:spPr>
        <p:txBody>
          <a:bodyPr wrap="square" rtlCol="0" anchor="ctr">
            <a:spAutoFit/>
          </a:bodyPr>
          <a:lstStyle/>
          <a:p>
            <a:r>
              <a:rPr lang="en-US" altLang="ko-KR" sz="1050" b="1" dirty="0">
                <a:solidFill>
                  <a:schemeClr val="bg1"/>
                </a:solidFill>
                <a:latin typeface="Arial" pitchFamily="34" charset="0"/>
                <a:cs typeface="Arial" pitchFamily="34" charset="0"/>
              </a:rPr>
              <a:t>You can Change Fill Color &amp;</a:t>
            </a:r>
          </a:p>
          <a:p>
            <a:r>
              <a:rPr lang="en-US" altLang="ko-KR" sz="1050" b="1" dirty="0">
                <a:solidFill>
                  <a:schemeClr val="bg1"/>
                </a:solidFill>
                <a:latin typeface="Arial" pitchFamily="34" charset="0"/>
                <a:cs typeface="Arial" pitchFamily="34" charset="0"/>
              </a:rPr>
              <a:t>Line Color</a:t>
            </a:r>
            <a:endParaRPr lang="ko-KR" altLang="en-US" sz="105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540922" y="5835368"/>
            <a:ext cx="1674000" cy="253916"/>
          </a:xfrm>
          <a:prstGeom prst="rect">
            <a:avLst/>
          </a:prstGeom>
          <a:noFill/>
        </p:spPr>
        <p:txBody>
          <a:bodyPr wrap="square" rtlCol="0" anchor="ctr">
            <a:spAutoFit/>
          </a:bodyPr>
          <a:lstStyle/>
          <a:p>
            <a:r>
              <a:rPr lang="en-US" altLang="ko-KR" sz="1050" dirty="0">
                <a:solidFill>
                  <a:schemeClr val="bg1"/>
                </a:solidFill>
                <a:latin typeface="Arial" pitchFamily="34" charset="0"/>
                <a:cs typeface="Arial" pitchFamily="34" charset="0"/>
              </a:rPr>
              <a:t>www.allppt.com</a:t>
            </a:r>
            <a:endParaRPr lang="ko-KR" altLang="en-US" sz="105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540922" y="4611907"/>
            <a:ext cx="2037972" cy="1061829"/>
          </a:xfrm>
          <a:prstGeom prst="rect">
            <a:avLst/>
          </a:prstGeom>
          <a:noFill/>
        </p:spPr>
        <p:txBody>
          <a:bodyPr wrap="square" rtlCol="0" anchor="ctr">
            <a:spAutoFit/>
          </a:bodyPr>
          <a:lstStyle/>
          <a:p>
            <a:r>
              <a:rPr lang="en-US" altLang="ko-KR" sz="2100" b="1" dirty="0">
                <a:solidFill>
                  <a:schemeClr val="bg1"/>
                </a:solidFill>
                <a:latin typeface="+mn-lt"/>
                <a:ea typeface="+mn-ea"/>
                <a:cs typeface="Arial" pitchFamily="34" charset="0"/>
              </a:rPr>
              <a:t>FREE </a:t>
            </a:r>
          </a:p>
          <a:p>
            <a:r>
              <a:rPr lang="en-US" altLang="ko-KR" sz="21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719084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4_Images &amp; Content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9B7364E-A361-4B4C-A786-E12741A1DFE4}"/>
              </a:ext>
            </a:extLst>
          </p:cNvPr>
          <p:cNvGrpSpPr/>
          <p:nvPr userDrawn="1"/>
        </p:nvGrpSpPr>
        <p:grpSpPr>
          <a:xfrm>
            <a:off x="4572001" y="875086"/>
            <a:ext cx="3964781" cy="5286377"/>
            <a:chOff x="6096001" y="875086"/>
            <a:chExt cx="5107827" cy="5107830"/>
          </a:xfrm>
        </p:grpSpPr>
        <p:sp>
          <p:nvSpPr>
            <p:cNvPr id="4" name="Rectangle 32">
              <a:extLst>
                <a:ext uri="{FF2B5EF4-FFF2-40B4-BE49-F238E27FC236}">
                  <a16:creationId xmlns:a16="http://schemas.microsoft.com/office/drawing/2014/main" id="{B1200484-72B4-43EB-A307-AC173EECE210}"/>
                </a:ext>
              </a:extLst>
            </p:cNvPr>
            <p:cNvSpPr/>
            <p:nvPr/>
          </p:nvSpPr>
          <p:spPr>
            <a:xfrm rot="5400000">
              <a:off x="7613275" y="909332"/>
              <a:ext cx="2073280" cy="5107827"/>
            </a:xfrm>
            <a:prstGeom prst="rect">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solidFill>
                  <a:schemeClr val="bg1">
                    <a:lumMod val="75000"/>
                  </a:schemeClr>
                </a:solidFill>
              </a:endParaRPr>
            </a:p>
          </p:txBody>
        </p:sp>
        <p:sp>
          <p:nvSpPr>
            <p:cNvPr id="5" name="Rectangle 33">
              <a:extLst>
                <a:ext uri="{FF2B5EF4-FFF2-40B4-BE49-F238E27FC236}">
                  <a16:creationId xmlns:a16="http://schemas.microsoft.com/office/drawing/2014/main" id="{746E5197-E35A-4AF6-8BB9-724E846289AD}"/>
                </a:ext>
              </a:extLst>
            </p:cNvPr>
            <p:cNvSpPr/>
            <p:nvPr/>
          </p:nvSpPr>
          <p:spPr>
            <a:xfrm>
              <a:off x="7613278" y="875086"/>
              <a:ext cx="2073279" cy="5107830"/>
            </a:xfrm>
            <a:prstGeom prst="rect">
              <a:avLst/>
            </a:prstGeom>
            <a:noFill/>
            <a:ln w="889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solidFill>
                  <a:schemeClr val="bg1">
                    <a:lumMod val="75000"/>
                  </a:schemeClr>
                </a:solidFill>
              </a:endParaRPr>
            </a:p>
          </p:txBody>
        </p:sp>
      </p:grpSp>
      <p:sp>
        <p:nvSpPr>
          <p:cNvPr id="8" name="Picture Placeholder 2">
            <a:extLst>
              <a:ext uri="{FF2B5EF4-FFF2-40B4-BE49-F238E27FC236}">
                <a16:creationId xmlns:a16="http://schemas.microsoft.com/office/drawing/2014/main" id="{88DD4B79-21A3-4F71-9484-F392D69E984E}"/>
              </a:ext>
            </a:extLst>
          </p:cNvPr>
          <p:cNvSpPr>
            <a:spLocks noGrp="1"/>
          </p:cNvSpPr>
          <p:nvPr>
            <p:ph type="pic" idx="14" hasCustomPrompt="1"/>
          </p:nvPr>
        </p:nvSpPr>
        <p:spPr>
          <a:xfrm>
            <a:off x="5147942" y="1664605"/>
            <a:ext cx="1371600" cy="1828800"/>
          </a:xfrm>
          <a:prstGeom prst="rect">
            <a:avLst/>
          </a:prstGeom>
          <a:solidFill>
            <a:schemeClr val="bg1">
              <a:lumMod val="95000"/>
            </a:schemeClr>
          </a:solidFill>
          <a:ln>
            <a:noFill/>
          </a:ln>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
        <p:nvSpPr>
          <p:cNvPr id="9" name="Picture Placeholder 2">
            <a:extLst>
              <a:ext uri="{FF2B5EF4-FFF2-40B4-BE49-F238E27FC236}">
                <a16:creationId xmlns:a16="http://schemas.microsoft.com/office/drawing/2014/main" id="{2E559C20-5AD5-49FA-9084-2269CBAD1828}"/>
              </a:ext>
            </a:extLst>
          </p:cNvPr>
          <p:cNvSpPr>
            <a:spLocks noGrp="1"/>
          </p:cNvSpPr>
          <p:nvPr>
            <p:ph type="pic" idx="15" hasCustomPrompt="1"/>
          </p:nvPr>
        </p:nvSpPr>
        <p:spPr>
          <a:xfrm>
            <a:off x="6614837" y="1664605"/>
            <a:ext cx="1371600" cy="1828800"/>
          </a:xfrm>
          <a:prstGeom prst="rect">
            <a:avLst/>
          </a:prstGeom>
          <a:solidFill>
            <a:schemeClr val="bg1">
              <a:lumMod val="95000"/>
            </a:schemeClr>
          </a:solidFill>
          <a:ln>
            <a:noFill/>
          </a:ln>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
        <p:nvSpPr>
          <p:cNvPr id="10" name="Picture Placeholder 2">
            <a:extLst>
              <a:ext uri="{FF2B5EF4-FFF2-40B4-BE49-F238E27FC236}">
                <a16:creationId xmlns:a16="http://schemas.microsoft.com/office/drawing/2014/main" id="{CCCE5731-7342-47E4-948B-4B435DBCBE07}"/>
              </a:ext>
            </a:extLst>
          </p:cNvPr>
          <p:cNvSpPr>
            <a:spLocks noGrp="1"/>
          </p:cNvSpPr>
          <p:nvPr>
            <p:ph type="pic" idx="16" hasCustomPrompt="1"/>
          </p:nvPr>
        </p:nvSpPr>
        <p:spPr>
          <a:xfrm>
            <a:off x="5147942" y="3625447"/>
            <a:ext cx="1371600" cy="1828800"/>
          </a:xfrm>
          <a:prstGeom prst="rect">
            <a:avLst/>
          </a:prstGeom>
          <a:solidFill>
            <a:schemeClr val="bg1">
              <a:lumMod val="95000"/>
            </a:schemeClr>
          </a:solidFill>
          <a:ln>
            <a:noFill/>
          </a:ln>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
        <p:nvSpPr>
          <p:cNvPr id="11" name="Picture Placeholder 2">
            <a:extLst>
              <a:ext uri="{FF2B5EF4-FFF2-40B4-BE49-F238E27FC236}">
                <a16:creationId xmlns:a16="http://schemas.microsoft.com/office/drawing/2014/main" id="{8EADBD56-BD40-4F7C-8853-1841D9C9ADEE}"/>
              </a:ext>
            </a:extLst>
          </p:cNvPr>
          <p:cNvSpPr>
            <a:spLocks noGrp="1"/>
          </p:cNvSpPr>
          <p:nvPr>
            <p:ph type="pic" idx="17" hasCustomPrompt="1"/>
          </p:nvPr>
        </p:nvSpPr>
        <p:spPr>
          <a:xfrm>
            <a:off x="6614837" y="3625447"/>
            <a:ext cx="1371600" cy="1828800"/>
          </a:xfrm>
          <a:prstGeom prst="rect">
            <a:avLst/>
          </a:prstGeom>
          <a:solidFill>
            <a:schemeClr val="bg1">
              <a:lumMod val="95000"/>
            </a:schemeClr>
          </a:solidFill>
          <a:ln>
            <a:noFill/>
          </a:ln>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Tree>
    <p:extLst>
      <p:ext uri="{BB962C8B-B14F-4D97-AF65-F5344CB8AC3E}">
        <p14:creationId xmlns:p14="http://schemas.microsoft.com/office/powerpoint/2010/main" val="40974078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3916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2892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accent6"/>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955413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accent6"/>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979076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4170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3561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1538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21" Type="http://schemas.openxmlformats.org/officeDocument/2006/relationships/theme" Target="../theme/theme3.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69631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432479"/>
      </p:ext>
    </p:extLst>
  </p:cSld>
  <p:clrMap bg1="lt1" tx1="dk1" bg2="lt2" tx2="dk2" accent1="accent1" accent2="accent2" accent3="accent3" accent4="accent4" accent5="accent5" accent6="accent6" hlink="hlink" folHlink="folHlink"/>
  <p:sldLayoutIdLst>
    <p:sldLayoutId id="2147483719" r:id="rId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89527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8" r:id="rId17"/>
    <p:sldLayoutId id="2147483739" r:id="rId18"/>
    <p:sldLayoutId id="2147483740" r:id="rId19"/>
    <p:sldLayoutId id="2147483741" r:id="rId20"/>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9.png"/><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36.png"/><Relationship Id="rId7" Type="http://schemas.openxmlformats.org/officeDocument/2006/relationships/diagramData" Target="../diagrams/data3.xml"/><Relationship Id="rId2" Type="http://schemas.openxmlformats.org/officeDocument/2006/relationships/image" Target="../media/image35.png"/><Relationship Id="rId1" Type="http://schemas.openxmlformats.org/officeDocument/2006/relationships/slideLayout" Target="../slideLayouts/slideLayout16.xml"/><Relationship Id="rId6" Type="http://schemas.openxmlformats.org/officeDocument/2006/relationships/image" Target="../media/image39.png"/><Relationship Id="rId11" Type="http://schemas.microsoft.com/office/2007/relationships/diagramDrawing" Target="../diagrams/drawing3.xml"/><Relationship Id="rId5" Type="http://schemas.openxmlformats.org/officeDocument/2006/relationships/image" Target="../media/image38.png"/><Relationship Id="rId10" Type="http://schemas.openxmlformats.org/officeDocument/2006/relationships/diagramColors" Target="../diagrams/colors3.xml"/><Relationship Id="rId4" Type="http://schemas.openxmlformats.org/officeDocument/2006/relationships/image" Target="../media/image37.png"/><Relationship Id="rId9"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Layout" Target="../diagrams/layout4.xml"/><Relationship Id="rId7" Type="http://schemas.openxmlformats.org/officeDocument/2006/relationships/image" Target="../media/image40.jpeg"/><Relationship Id="rId2" Type="http://schemas.openxmlformats.org/officeDocument/2006/relationships/diagramData" Target="../diagrams/data4.xml"/><Relationship Id="rId1" Type="http://schemas.openxmlformats.org/officeDocument/2006/relationships/slideLayout" Target="../slideLayouts/slideLayout1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0.png"/><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55.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7863EFF-BC05-4B85-8BB4-03372A8D3E7D}"/>
              </a:ext>
            </a:extLst>
          </p:cNvPr>
          <p:cNvGrpSpPr/>
          <p:nvPr/>
        </p:nvGrpSpPr>
        <p:grpSpPr>
          <a:xfrm>
            <a:off x="4371975" y="3647657"/>
            <a:ext cx="98914" cy="1430186"/>
            <a:chOff x="5829300" y="4599143"/>
            <a:chExt cx="131885" cy="1547444"/>
          </a:xfrm>
        </p:grpSpPr>
        <p:sp>
          <p:nvSpPr>
            <p:cNvPr id="13" name="Rectangle 12">
              <a:extLst>
                <a:ext uri="{FF2B5EF4-FFF2-40B4-BE49-F238E27FC236}">
                  <a16:creationId xmlns:a16="http://schemas.microsoft.com/office/drawing/2014/main" id="{760FBCC0-C723-47D2-9D85-B7F167FA80C0}"/>
                </a:ext>
              </a:extLst>
            </p:cNvPr>
            <p:cNvSpPr/>
            <p:nvPr/>
          </p:nvSpPr>
          <p:spPr>
            <a:xfrm>
              <a:off x="5829300" y="4599143"/>
              <a:ext cx="131885" cy="3868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a:endParaRPr>
            </a:p>
          </p:txBody>
        </p:sp>
        <p:sp>
          <p:nvSpPr>
            <p:cNvPr id="14" name="Rectangle 13">
              <a:extLst>
                <a:ext uri="{FF2B5EF4-FFF2-40B4-BE49-F238E27FC236}">
                  <a16:creationId xmlns:a16="http://schemas.microsoft.com/office/drawing/2014/main" id="{3D49824E-A14D-4198-AEAA-0411422A8D05}"/>
                </a:ext>
              </a:extLst>
            </p:cNvPr>
            <p:cNvSpPr/>
            <p:nvPr/>
          </p:nvSpPr>
          <p:spPr>
            <a:xfrm>
              <a:off x="5829300" y="5759726"/>
              <a:ext cx="131885" cy="3868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a:endParaRPr>
            </a:p>
          </p:txBody>
        </p:sp>
        <p:sp>
          <p:nvSpPr>
            <p:cNvPr id="15" name="Rectangle 14">
              <a:extLst>
                <a:ext uri="{FF2B5EF4-FFF2-40B4-BE49-F238E27FC236}">
                  <a16:creationId xmlns:a16="http://schemas.microsoft.com/office/drawing/2014/main" id="{915BE3CE-9D74-42A8-8344-8D760A5FE608}"/>
                </a:ext>
              </a:extLst>
            </p:cNvPr>
            <p:cNvSpPr/>
            <p:nvPr/>
          </p:nvSpPr>
          <p:spPr>
            <a:xfrm>
              <a:off x="5829300" y="4986004"/>
              <a:ext cx="131885" cy="3868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a:endParaRPr>
            </a:p>
          </p:txBody>
        </p:sp>
        <p:sp>
          <p:nvSpPr>
            <p:cNvPr id="16" name="Rectangle 15">
              <a:extLst>
                <a:ext uri="{FF2B5EF4-FFF2-40B4-BE49-F238E27FC236}">
                  <a16:creationId xmlns:a16="http://schemas.microsoft.com/office/drawing/2014/main" id="{112DB441-B1C7-4182-8E9A-1AE63D233C85}"/>
                </a:ext>
              </a:extLst>
            </p:cNvPr>
            <p:cNvSpPr/>
            <p:nvPr/>
          </p:nvSpPr>
          <p:spPr>
            <a:xfrm>
              <a:off x="5829300" y="5372865"/>
              <a:ext cx="131885" cy="3868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a:endParaRPr>
            </a:p>
          </p:txBody>
        </p:sp>
      </p:grpSp>
      <p:sp>
        <p:nvSpPr>
          <p:cNvPr id="2" name="Rectangle 1">
            <a:extLst>
              <a:ext uri="{FF2B5EF4-FFF2-40B4-BE49-F238E27FC236}">
                <a16:creationId xmlns:a16="http://schemas.microsoft.com/office/drawing/2014/main" id="{AF49497A-9004-A47D-ACF9-BE2FA1905034}"/>
              </a:ext>
            </a:extLst>
          </p:cNvPr>
          <p:cNvSpPr/>
          <p:nvPr/>
        </p:nvSpPr>
        <p:spPr>
          <a:xfrm>
            <a:off x="527398" y="3078135"/>
            <a:ext cx="3355273" cy="1200329"/>
          </a:xfrm>
          <a:prstGeom prst="rect">
            <a:avLst/>
          </a:prstGeom>
        </p:spPr>
        <p:txBody>
          <a:bodyPr wrap="square">
            <a:spAutoFit/>
          </a:bodyPr>
          <a:lstStyle/>
          <a:p>
            <a:pPr algn="ctr"/>
            <a:r>
              <a:rPr lang="es-UY" sz="3600" b="1" dirty="0">
                <a:solidFill>
                  <a:srgbClr val="002060"/>
                </a:solidFill>
                <a:latin typeface="Andalus" panose="02020603050405020304" pitchFamily="18" charset="-78"/>
                <a:cs typeface="Andalus" panose="02020603050405020304" pitchFamily="18" charset="-78"/>
              </a:rPr>
              <a:t>Surgical Aid in</a:t>
            </a:r>
            <a:br>
              <a:rPr lang="es-ES" sz="3600" b="1" dirty="0">
                <a:solidFill>
                  <a:srgbClr val="002060"/>
                </a:solidFill>
                <a:latin typeface="Andalus" panose="02020603050405020304" pitchFamily="18" charset="-78"/>
                <a:cs typeface="Andalus" panose="02020603050405020304" pitchFamily="18" charset="-78"/>
              </a:rPr>
            </a:br>
            <a:r>
              <a:rPr lang="es-ES" sz="3600" b="1" dirty="0">
                <a:solidFill>
                  <a:srgbClr val="002060"/>
                </a:solidFill>
                <a:latin typeface="Andalus" panose="02020603050405020304" pitchFamily="18" charset="-78"/>
                <a:cs typeface="Andalus" panose="02020603050405020304" pitchFamily="18" charset="-78"/>
              </a:rPr>
              <a:t>Orthodontics </a:t>
            </a:r>
            <a:endParaRPr lang="en-US" sz="3600" dirty="0">
              <a:solidFill>
                <a:srgbClr val="002060"/>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29716102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D519B9A-9AE5-BA94-990A-3299F224B0CD}"/>
              </a:ext>
            </a:extLst>
          </p:cNvPr>
          <p:cNvPicPr>
            <a:picLocks noGrp="1" noChangeAspect="1"/>
          </p:cNvPicPr>
          <p:nvPr>
            <p:ph type="pic" idx="15"/>
          </p:nvPr>
        </p:nvPicPr>
        <p:blipFill>
          <a:blip r:embed="rId2"/>
          <a:srcRect l="835" r="835"/>
          <a:stretch>
            <a:fillRect/>
          </a:stretch>
        </p:blipFill>
        <p:spPr>
          <a:prstGeom prst="rect">
            <a:avLst/>
          </a:prstGeom>
        </p:spPr>
      </p:pic>
      <p:sp>
        <p:nvSpPr>
          <p:cNvPr id="4" name="Text Placeholder 3">
            <a:extLst>
              <a:ext uri="{FF2B5EF4-FFF2-40B4-BE49-F238E27FC236}">
                <a16:creationId xmlns:a16="http://schemas.microsoft.com/office/drawing/2014/main" id="{EF10911E-0B54-BA2E-9C79-DFC2C805CA43}"/>
              </a:ext>
            </a:extLst>
          </p:cNvPr>
          <p:cNvSpPr txBox="1">
            <a:spLocks noGrp="1"/>
          </p:cNvSpPr>
          <p:nvPr>
            <p:ph type="body" sz="quarter" idx="10"/>
          </p:nvPr>
        </p:nvSpPr>
        <p:spPr>
          <a:xfrm>
            <a:off x="242888" y="489309"/>
            <a:ext cx="8680450" cy="424732"/>
          </a:xfrm>
          <a:prstGeom prst="rect">
            <a:avLst/>
          </a:prstGeom>
          <a:noFill/>
        </p:spPr>
        <p:txBody>
          <a:bodyPr wrap="square">
            <a:spAutoFit/>
          </a:bodyPr>
          <a:lstStyle/>
          <a:p>
            <a:pPr algn="ctr"/>
            <a:r>
              <a:rPr lang="en-GB" sz="2400" b="1" dirty="0">
                <a:solidFill>
                  <a:srgbClr val="C00000"/>
                </a:solidFill>
              </a:rPr>
              <a:t>Magnification method using a single panoramic x ray</a:t>
            </a:r>
          </a:p>
        </p:txBody>
      </p:sp>
      <p:sp>
        <p:nvSpPr>
          <p:cNvPr id="5" name="TextBox 4">
            <a:extLst>
              <a:ext uri="{FF2B5EF4-FFF2-40B4-BE49-F238E27FC236}">
                <a16:creationId xmlns:a16="http://schemas.microsoft.com/office/drawing/2014/main" id="{8DEA83D9-C0B3-5903-A1EA-25BFB7E1E03F}"/>
              </a:ext>
            </a:extLst>
          </p:cNvPr>
          <p:cNvSpPr txBox="1"/>
          <p:nvPr/>
        </p:nvSpPr>
        <p:spPr>
          <a:xfrm>
            <a:off x="476672" y="2274838"/>
            <a:ext cx="4095328" cy="2308324"/>
          </a:xfrm>
          <a:prstGeom prst="rect">
            <a:avLst/>
          </a:prstGeom>
          <a:noFill/>
        </p:spPr>
        <p:txBody>
          <a:bodyPr wrap="square">
            <a:spAutoFit/>
          </a:bodyPr>
          <a:lstStyle/>
          <a:p>
            <a:r>
              <a:rPr lang="en-US" b="1" dirty="0">
                <a:solidFill>
                  <a:schemeClr val="bg1"/>
                </a:solidFill>
              </a:rPr>
              <a:t>The magnification was assessed by comparing the widest mesiodistal dimensions of the impacted maxillary canine to that of ipsilateral central incisor (I). The ratio between and (I) gives the net magnification and is represented as canine incisor index (CII).</a:t>
            </a:r>
            <a:endParaRPr lang="en-GB" b="1" dirty="0">
              <a:solidFill>
                <a:schemeClr val="bg1"/>
              </a:solidFill>
            </a:endParaRPr>
          </a:p>
        </p:txBody>
      </p:sp>
    </p:spTree>
    <p:extLst>
      <p:ext uri="{BB962C8B-B14F-4D97-AF65-F5344CB8AC3E}">
        <p14:creationId xmlns:p14="http://schemas.microsoft.com/office/powerpoint/2010/main" val="39651861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0DF7F-F69E-A432-82EE-2A8F873DD51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B41550B-978F-97DD-4983-B020633D1CD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61091" b="4342"/>
          <a:stretch/>
        </p:blipFill>
        <p:spPr>
          <a:xfrm>
            <a:off x="1352888" y="3575343"/>
            <a:ext cx="6438223" cy="3079881"/>
          </a:xfrm>
          <a:prstGeom prst="rect">
            <a:avLst/>
          </a:prstGeom>
        </p:spPr>
      </p:pic>
      <p:sp>
        <p:nvSpPr>
          <p:cNvPr id="7" name="TextBox 6">
            <a:extLst>
              <a:ext uri="{FF2B5EF4-FFF2-40B4-BE49-F238E27FC236}">
                <a16:creationId xmlns:a16="http://schemas.microsoft.com/office/drawing/2014/main" id="{D308527A-AC8B-630A-1F0D-0B895AE27290}"/>
              </a:ext>
            </a:extLst>
          </p:cNvPr>
          <p:cNvSpPr txBox="1"/>
          <p:nvPr/>
        </p:nvSpPr>
        <p:spPr>
          <a:xfrm>
            <a:off x="713952" y="415255"/>
            <a:ext cx="7932120" cy="461665"/>
          </a:xfrm>
          <a:prstGeom prst="rect">
            <a:avLst/>
          </a:prstGeom>
          <a:noFill/>
        </p:spPr>
        <p:txBody>
          <a:bodyPr wrap="square">
            <a:spAutoFit/>
          </a:bodyPr>
          <a:lstStyle/>
          <a:p>
            <a:r>
              <a:rPr lang="en-GB" sz="2400" b="1" dirty="0">
                <a:solidFill>
                  <a:srgbClr val="C00000"/>
                </a:solidFill>
              </a:rPr>
              <a:t>Angulation method using a single panoramic x ray. </a:t>
            </a:r>
          </a:p>
        </p:txBody>
      </p:sp>
      <p:sp>
        <p:nvSpPr>
          <p:cNvPr id="10" name="TextBox 9">
            <a:extLst>
              <a:ext uri="{FF2B5EF4-FFF2-40B4-BE49-F238E27FC236}">
                <a16:creationId xmlns:a16="http://schemas.microsoft.com/office/drawing/2014/main" id="{C643C199-7B11-928D-F7B9-D63FD610B0F8}"/>
              </a:ext>
            </a:extLst>
          </p:cNvPr>
          <p:cNvSpPr txBox="1"/>
          <p:nvPr/>
        </p:nvSpPr>
        <p:spPr>
          <a:xfrm>
            <a:off x="539552" y="1267019"/>
            <a:ext cx="8280920" cy="2308324"/>
          </a:xfrm>
          <a:prstGeom prst="rect">
            <a:avLst/>
          </a:prstGeom>
          <a:noFill/>
        </p:spPr>
        <p:txBody>
          <a:bodyPr wrap="square">
            <a:spAutoFit/>
          </a:bodyPr>
          <a:lstStyle/>
          <a:p>
            <a:r>
              <a:rPr lang="en-US" b="1" dirty="0">
                <a:solidFill>
                  <a:schemeClr val="accent6">
                    <a:lumMod val="50000"/>
                  </a:schemeClr>
                </a:solidFill>
              </a:rPr>
              <a:t>This method involves a single panoramic radiograph and measures the angulation of the impacted maxillary canine with the occlusal plane. A horizontal line is drawn from the </a:t>
            </a:r>
            <a:r>
              <a:rPr lang="en-US" b="1" dirty="0" err="1">
                <a:solidFill>
                  <a:schemeClr val="accent6">
                    <a:lumMod val="50000"/>
                  </a:schemeClr>
                </a:solidFill>
              </a:rPr>
              <a:t>mesiobuccal</a:t>
            </a:r>
            <a:r>
              <a:rPr lang="en-US" b="1" dirty="0">
                <a:solidFill>
                  <a:schemeClr val="accent6">
                    <a:lumMod val="50000"/>
                  </a:schemeClr>
                </a:solidFill>
              </a:rPr>
              <a:t> cusps of right and left maxillary first molars. Another line is drawn along the long axis of the impacted maxillary canine. The angle formed at the intersection of the two lines is measured. If the angle formed is greater than 65 , the impacted tooth is considered as buccally placed and if it is less than 65 , it is diagnosed to be </a:t>
            </a:r>
            <a:r>
              <a:rPr lang="en-US" b="1" dirty="0" err="1">
                <a:solidFill>
                  <a:schemeClr val="accent6">
                    <a:lumMod val="50000"/>
                  </a:schemeClr>
                </a:solidFill>
              </a:rPr>
              <a:t>palatally</a:t>
            </a:r>
            <a:r>
              <a:rPr lang="en-US" b="1" dirty="0">
                <a:solidFill>
                  <a:schemeClr val="accent6">
                    <a:lumMod val="50000"/>
                  </a:schemeClr>
                </a:solidFill>
              </a:rPr>
              <a:t> impacted.</a:t>
            </a:r>
            <a:endParaRPr lang="en-GB" b="1" dirty="0">
              <a:solidFill>
                <a:schemeClr val="accent6">
                  <a:lumMod val="50000"/>
                </a:schemeClr>
              </a:solidFill>
            </a:endParaRPr>
          </a:p>
        </p:txBody>
      </p:sp>
    </p:spTree>
    <p:extLst>
      <p:ext uri="{BB962C8B-B14F-4D97-AF65-F5344CB8AC3E}">
        <p14:creationId xmlns:p14="http://schemas.microsoft.com/office/powerpoint/2010/main" val="29713309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7F163-A096-134B-15AA-8836B455C7C5}"/>
              </a:ext>
            </a:extLst>
          </p:cNvPr>
          <p:cNvSpPr txBox="1">
            <a:spLocks/>
          </p:cNvSpPr>
          <p:nvPr/>
        </p:nvSpPr>
        <p:spPr>
          <a:xfrm>
            <a:off x="2411760" y="404664"/>
            <a:ext cx="6552728" cy="142876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4000">
                <a:latin typeface="Arial" panose="020B0604020202020204" pitchFamily="34" charset="0"/>
                <a:cs typeface="Arial" panose="020B0604020202020204" pitchFamily="34" charset="0"/>
              </a:rPr>
              <a:t>Minor Surgical Procedures</a:t>
            </a:r>
            <a:endParaRPr lang="en-US"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B8A76F5-24F7-A95A-CC8F-22581F23D612}"/>
              </a:ext>
            </a:extLst>
          </p:cNvPr>
          <p:cNvSpPr txBox="1">
            <a:spLocks/>
          </p:cNvSpPr>
          <p:nvPr/>
        </p:nvSpPr>
        <p:spPr>
          <a:xfrm>
            <a:off x="3491880" y="2000240"/>
            <a:ext cx="5155877" cy="285752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sz="2400" b="1" dirty="0">
                <a:latin typeface="Arial" panose="020B0604020202020204" pitchFamily="34" charset="0"/>
                <a:cs typeface="Arial" panose="020B0604020202020204" pitchFamily="34" charset="0"/>
              </a:rPr>
              <a:t>The main </a:t>
            </a:r>
            <a:r>
              <a:rPr lang="en-US" sz="2400" b="1" dirty="0">
                <a:solidFill>
                  <a:schemeClr val="accent2"/>
                </a:solidFill>
                <a:latin typeface="Arial" panose="020B0604020202020204" pitchFamily="34" charset="0"/>
                <a:cs typeface="Arial" panose="020B0604020202020204" pitchFamily="34" charset="0"/>
              </a:rPr>
              <a:t>aim </a:t>
            </a:r>
            <a:r>
              <a:rPr lang="en-US" sz="2400" b="1" dirty="0">
                <a:latin typeface="Arial" panose="020B0604020202020204" pitchFamily="34" charset="0"/>
                <a:cs typeface="Arial" panose="020B0604020202020204" pitchFamily="34" charset="0"/>
              </a:rPr>
              <a:t>is to </a:t>
            </a:r>
          </a:p>
          <a:p>
            <a:pPr marL="342900" indent="-342900" fontAlgn="auto">
              <a:spcAft>
                <a:spcPts val="0"/>
              </a:spcAft>
              <a:buFont typeface="Wingdings" panose="05000000000000000000" pitchFamily="2" charset="2"/>
              <a:buChar char="ü"/>
            </a:pPr>
            <a:r>
              <a:rPr lang="en-US" sz="2400" b="1" dirty="0">
                <a:latin typeface="Arial" panose="020B0604020202020204" pitchFamily="34" charset="0"/>
                <a:cs typeface="Arial" panose="020B0604020202020204" pitchFamily="34" charset="0"/>
              </a:rPr>
              <a:t>Remove the etiological factors</a:t>
            </a:r>
          </a:p>
          <a:p>
            <a:pPr marL="0" indent="0" fontAlgn="auto">
              <a:spcAft>
                <a:spcPts val="0"/>
              </a:spcAft>
              <a:buNone/>
            </a:pPr>
            <a:r>
              <a:rPr lang="en-US" sz="2400" b="1" dirty="0">
                <a:latin typeface="Arial" panose="020B0604020202020204" pitchFamily="34" charset="0"/>
                <a:cs typeface="Arial" panose="020B0604020202020204" pitchFamily="34" charset="0"/>
              </a:rPr>
              <a:t> </a:t>
            </a:r>
          </a:p>
          <a:p>
            <a:pPr marL="342900" indent="-342900" fontAlgn="auto">
              <a:spcAft>
                <a:spcPts val="0"/>
              </a:spcAft>
              <a:buFont typeface="Wingdings" panose="05000000000000000000" pitchFamily="2" charset="2"/>
              <a:buChar char="ü"/>
            </a:pPr>
            <a:r>
              <a:rPr lang="en-US" sz="2400" b="1" dirty="0">
                <a:latin typeface="Arial" panose="020B0604020202020204" pitchFamily="34" charset="0"/>
                <a:cs typeface="Arial" panose="020B0604020202020204" pitchFamily="34" charset="0"/>
              </a:rPr>
              <a:t> Facilitate correction of malocclusion by orthodontic appliances</a:t>
            </a:r>
          </a:p>
          <a:p>
            <a:pPr marL="342900" indent="-342900" fontAlgn="auto">
              <a:spcAft>
                <a:spcPts val="0"/>
              </a:spcAft>
              <a:buFont typeface="Wingdings" panose="05000000000000000000" pitchFamily="2" charset="2"/>
              <a:buChar char="ü"/>
            </a:pPr>
            <a:endParaRPr lang="en-US" sz="2400" b="1" dirty="0">
              <a:latin typeface="Arial" panose="020B0604020202020204" pitchFamily="34" charset="0"/>
              <a:cs typeface="Arial" panose="020B0604020202020204" pitchFamily="34" charset="0"/>
            </a:endParaRPr>
          </a:p>
          <a:p>
            <a:pPr marL="342900" indent="-342900" fontAlgn="auto">
              <a:spcAft>
                <a:spcPts val="0"/>
              </a:spcAft>
              <a:buFont typeface="Wingdings" panose="05000000000000000000" pitchFamily="2" charset="2"/>
              <a:buChar char="ü"/>
            </a:pPr>
            <a:r>
              <a:rPr lang="en-US" sz="2400" b="1" dirty="0">
                <a:latin typeface="Arial" panose="020B0604020202020204" pitchFamily="34" charset="0"/>
                <a:cs typeface="Arial" panose="020B0604020202020204" pitchFamily="34" charset="0"/>
              </a:rPr>
              <a:t> Help stabilize post-orthodontic results &amp; to prevent relapse</a:t>
            </a:r>
          </a:p>
        </p:txBody>
      </p:sp>
    </p:spTree>
    <p:extLst>
      <p:ext uri="{BB962C8B-B14F-4D97-AF65-F5344CB8AC3E}">
        <p14:creationId xmlns:p14="http://schemas.microsoft.com/office/powerpoint/2010/main" val="20878120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AC0CA3C2-AD39-4633-9BE6-ABAF929E41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14" name="Color">
              <a:extLst>
                <a:ext uri="{FF2B5EF4-FFF2-40B4-BE49-F238E27FC236}">
                  <a16:creationId xmlns:a16="http://schemas.microsoft.com/office/drawing/2014/main" id="{A026427D-73DA-4C39-8C1D-28791AEDC5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65091804-9D4C-4FF8-9C74-242292949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F0824640-49B9-E1AC-016F-BE1FF003F1EA}"/>
              </a:ext>
            </a:extLst>
          </p:cNvPr>
          <p:cNvPicPr>
            <a:picLocks noChangeAspect="1"/>
          </p:cNvPicPr>
          <p:nvPr/>
        </p:nvPicPr>
        <p:blipFill>
          <a:blip r:embed="rId2"/>
          <a:stretch>
            <a:fillRect/>
          </a:stretch>
        </p:blipFill>
        <p:spPr>
          <a:xfrm>
            <a:off x="6511140" y="516711"/>
            <a:ext cx="2251140" cy="1896863"/>
          </a:xfrm>
          <a:prstGeom prst="rect">
            <a:avLst/>
          </a:prstGeom>
        </p:spPr>
      </p:pic>
      <p:pic>
        <p:nvPicPr>
          <p:cNvPr id="4" name="Picture 3">
            <a:extLst>
              <a:ext uri="{FF2B5EF4-FFF2-40B4-BE49-F238E27FC236}">
                <a16:creationId xmlns:a16="http://schemas.microsoft.com/office/drawing/2014/main" id="{6BC8A1EB-6F0F-02A8-915F-0F70CC94F2D0}"/>
              </a:ext>
            </a:extLst>
          </p:cNvPr>
          <p:cNvPicPr>
            <a:picLocks noChangeAspect="1"/>
          </p:cNvPicPr>
          <p:nvPr/>
        </p:nvPicPr>
        <p:blipFill>
          <a:blip r:embed="rId3"/>
          <a:stretch>
            <a:fillRect/>
          </a:stretch>
        </p:blipFill>
        <p:spPr>
          <a:xfrm>
            <a:off x="6140598" y="2480568"/>
            <a:ext cx="2936103" cy="1896863"/>
          </a:xfrm>
          <a:prstGeom prst="rect">
            <a:avLst/>
          </a:prstGeom>
        </p:spPr>
      </p:pic>
      <p:pic>
        <p:nvPicPr>
          <p:cNvPr id="6" name="Picture 5">
            <a:extLst>
              <a:ext uri="{FF2B5EF4-FFF2-40B4-BE49-F238E27FC236}">
                <a16:creationId xmlns:a16="http://schemas.microsoft.com/office/drawing/2014/main" id="{8B9EBB18-7392-3A8C-3776-36B867BF8E9D}"/>
              </a:ext>
            </a:extLst>
          </p:cNvPr>
          <p:cNvPicPr>
            <a:picLocks noChangeAspect="1"/>
          </p:cNvPicPr>
          <p:nvPr/>
        </p:nvPicPr>
        <p:blipFill>
          <a:blip r:embed="rId4"/>
          <a:stretch>
            <a:fillRect/>
          </a:stretch>
        </p:blipFill>
        <p:spPr>
          <a:xfrm>
            <a:off x="1237284" y="4711923"/>
            <a:ext cx="6667141" cy="2050146"/>
          </a:xfrm>
          <a:prstGeom prst="rect">
            <a:avLst/>
          </a:prstGeom>
        </p:spPr>
      </p:pic>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44EBE469-A6AB-3C07-DC91-72ACC2BFE44F}"/>
              </a:ext>
            </a:extLst>
          </p:cNvPr>
          <p:cNvSpPr txBox="1">
            <a:spLocks/>
          </p:cNvSpPr>
          <p:nvPr/>
        </p:nvSpPr>
        <p:spPr>
          <a:xfrm>
            <a:off x="459761" y="215729"/>
            <a:ext cx="4073833" cy="930845"/>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4500" kern="1200" cap="all" baseline="0">
                <a:solidFill>
                  <a:schemeClr val="tx1"/>
                </a:solidFill>
                <a:latin typeface="+mj-lt"/>
                <a:ea typeface="+mj-ea"/>
                <a:cs typeface="+mj-cs"/>
              </a:defRPr>
            </a:lvl1pPr>
          </a:lstStyle>
          <a:p>
            <a:pPr defTabSz="914400" fontAlgn="auto">
              <a:spcAft>
                <a:spcPts val="600"/>
              </a:spcAft>
            </a:pPr>
            <a:r>
              <a:rPr lang="en-US" sz="4200" u="sng" dirty="0">
                <a:solidFill>
                  <a:schemeClr val="bg1"/>
                </a:solidFill>
              </a:rPr>
              <a:t>Extractions</a:t>
            </a:r>
          </a:p>
        </p:txBody>
      </p:sp>
      <p:sp>
        <p:nvSpPr>
          <p:cNvPr id="3" name="Subtitle 2">
            <a:extLst>
              <a:ext uri="{FF2B5EF4-FFF2-40B4-BE49-F238E27FC236}">
                <a16:creationId xmlns:a16="http://schemas.microsoft.com/office/drawing/2014/main" id="{612F6C24-B983-71BA-BAAF-03D9D4E94C82}"/>
              </a:ext>
            </a:extLst>
          </p:cNvPr>
          <p:cNvSpPr txBox="1">
            <a:spLocks/>
          </p:cNvSpPr>
          <p:nvPr/>
        </p:nvSpPr>
        <p:spPr>
          <a:xfrm>
            <a:off x="-41957" y="1382781"/>
            <a:ext cx="6063998" cy="4251311"/>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14350" indent="-228600" defTabSz="914400" fontAlgn="auto">
              <a:spcAft>
                <a:spcPts val="0"/>
              </a:spcAft>
            </a:pPr>
            <a:r>
              <a:rPr lang="en-US" sz="1800" b="1" dirty="0">
                <a:solidFill>
                  <a:schemeClr val="bg1"/>
                </a:solidFill>
              </a:rPr>
              <a:t>The various extraction procedures carried out as a part of orthodontic treatment are:</a:t>
            </a:r>
          </a:p>
          <a:p>
            <a:pPr indent="-228600" defTabSz="914400" fontAlgn="auto">
              <a:spcAft>
                <a:spcPts val="0"/>
              </a:spcAft>
            </a:pPr>
            <a:endParaRPr lang="en-US" sz="1800" dirty="0">
              <a:solidFill>
                <a:schemeClr val="bg1"/>
              </a:solidFill>
            </a:endParaRPr>
          </a:p>
        </p:txBody>
      </p:sp>
      <p:sp>
        <p:nvSpPr>
          <p:cNvPr id="8" name="TextBox 7">
            <a:extLst>
              <a:ext uri="{FF2B5EF4-FFF2-40B4-BE49-F238E27FC236}">
                <a16:creationId xmlns:a16="http://schemas.microsoft.com/office/drawing/2014/main" id="{B6E02AE1-B385-D94F-6EEB-C011A9A20155}"/>
              </a:ext>
            </a:extLst>
          </p:cNvPr>
          <p:cNvSpPr txBox="1"/>
          <p:nvPr/>
        </p:nvSpPr>
        <p:spPr>
          <a:xfrm>
            <a:off x="67299" y="1890850"/>
            <a:ext cx="5298432" cy="2852576"/>
          </a:xfrm>
          <a:prstGeom prst="rect">
            <a:avLst/>
          </a:prstGeom>
          <a:noFill/>
        </p:spPr>
        <p:txBody>
          <a:bodyPr wrap="square">
            <a:spAutoFit/>
          </a:bodyPr>
          <a:lstStyle/>
          <a:p>
            <a:pPr marL="571500" indent="-285750" defTabSz="914400" fontAlgn="auto">
              <a:lnSpc>
                <a:spcPct val="170000"/>
              </a:lnSpc>
              <a:spcAft>
                <a:spcPts val="0"/>
              </a:spcAft>
              <a:buFont typeface="Wingdings" panose="05000000000000000000" pitchFamily="2" charset="2"/>
              <a:buChar char="q"/>
            </a:pPr>
            <a:r>
              <a:rPr lang="en-US" sz="1800" b="1" dirty="0">
                <a:solidFill>
                  <a:srgbClr val="FFFF00"/>
                </a:solidFill>
              </a:rPr>
              <a:t>Therapeutic extraction</a:t>
            </a:r>
          </a:p>
          <a:p>
            <a:pPr marL="571500" indent="-285750" defTabSz="914400" fontAlgn="auto">
              <a:lnSpc>
                <a:spcPct val="170000"/>
              </a:lnSpc>
              <a:spcAft>
                <a:spcPts val="0"/>
              </a:spcAft>
              <a:buFont typeface="Wingdings" panose="05000000000000000000" pitchFamily="2" charset="2"/>
              <a:buChar char="q"/>
            </a:pPr>
            <a:r>
              <a:rPr lang="en-US" sz="1800" b="1" dirty="0">
                <a:solidFill>
                  <a:srgbClr val="FFFF00"/>
                </a:solidFill>
              </a:rPr>
              <a:t>Serial extraction</a:t>
            </a:r>
          </a:p>
          <a:p>
            <a:pPr marL="571500" indent="-285750" defTabSz="914400" fontAlgn="auto">
              <a:lnSpc>
                <a:spcPct val="170000"/>
              </a:lnSpc>
              <a:spcAft>
                <a:spcPts val="0"/>
              </a:spcAft>
              <a:buFont typeface="Wingdings" panose="05000000000000000000" pitchFamily="2" charset="2"/>
              <a:buChar char="q"/>
            </a:pPr>
            <a:r>
              <a:rPr lang="en-US" sz="1800" b="1" dirty="0">
                <a:solidFill>
                  <a:srgbClr val="FFFF00"/>
                </a:solidFill>
              </a:rPr>
              <a:t>Extraction of carious teeth</a:t>
            </a:r>
          </a:p>
          <a:p>
            <a:pPr marL="571500" indent="-285750" defTabSz="914400" fontAlgn="auto">
              <a:lnSpc>
                <a:spcPct val="170000"/>
              </a:lnSpc>
              <a:spcAft>
                <a:spcPts val="0"/>
              </a:spcAft>
              <a:buFont typeface="Wingdings" panose="05000000000000000000" pitchFamily="2" charset="2"/>
              <a:buChar char="q"/>
            </a:pPr>
            <a:r>
              <a:rPr lang="en-US" sz="1800" b="1" dirty="0">
                <a:solidFill>
                  <a:srgbClr val="FFFF00"/>
                </a:solidFill>
              </a:rPr>
              <a:t>Extraction of malformed/ankylosed teeth</a:t>
            </a:r>
          </a:p>
          <a:p>
            <a:pPr marL="571500" indent="-285750" defTabSz="914400" fontAlgn="auto">
              <a:lnSpc>
                <a:spcPct val="170000"/>
              </a:lnSpc>
              <a:spcAft>
                <a:spcPts val="0"/>
              </a:spcAft>
              <a:buFont typeface="Wingdings" panose="05000000000000000000" pitchFamily="2" charset="2"/>
              <a:buChar char="q"/>
            </a:pPr>
            <a:r>
              <a:rPr lang="en-US" sz="1800" b="1" dirty="0">
                <a:solidFill>
                  <a:srgbClr val="FFFF00"/>
                </a:solidFill>
              </a:rPr>
              <a:t>Extraction of Supernumerary teeth</a:t>
            </a:r>
          </a:p>
          <a:p>
            <a:pPr marL="571500" indent="-285750" defTabSz="914400" fontAlgn="auto">
              <a:lnSpc>
                <a:spcPct val="170000"/>
              </a:lnSpc>
              <a:spcAft>
                <a:spcPts val="0"/>
              </a:spcAft>
              <a:buFont typeface="Wingdings" panose="05000000000000000000" pitchFamily="2" charset="2"/>
              <a:buChar char="q"/>
            </a:pPr>
            <a:r>
              <a:rPr lang="en-US" sz="1800" b="1" dirty="0">
                <a:solidFill>
                  <a:srgbClr val="FFFF00"/>
                </a:solidFill>
              </a:rPr>
              <a:t>Extraction of impacted teeth</a:t>
            </a:r>
          </a:p>
        </p:txBody>
      </p:sp>
    </p:spTree>
    <p:extLst>
      <p:ext uri="{BB962C8B-B14F-4D97-AF65-F5344CB8AC3E}">
        <p14:creationId xmlns:p14="http://schemas.microsoft.com/office/powerpoint/2010/main" val="32456414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BDEC4D6-0D62-9BF5-F141-F419EE29B9E2}"/>
              </a:ext>
            </a:extLst>
          </p:cNvPr>
          <p:cNvSpPr/>
          <p:nvPr/>
        </p:nvSpPr>
        <p:spPr>
          <a:xfrm>
            <a:off x="197260" y="2060848"/>
            <a:ext cx="3114092" cy="217260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4" name="Content Placeholder 2">
            <a:extLst>
              <a:ext uri="{FF2B5EF4-FFF2-40B4-BE49-F238E27FC236}">
                <a16:creationId xmlns:a16="http://schemas.microsoft.com/office/drawing/2014/main" id="{1E82ED38-9C63-C558-6118-9971A80F35A7}"/>
              </a:ext>
            </a:extLst>
          </p:cNvPr>
          <p:cNvSpPr txBox="1">
            <a:spLocks/>
          </p:cNvSpPr>
          <p:nvPr/>
        </p:nvSpPr>
        <p:spPr>
          <a:xfrm>
            <a:off x="3452759" y="1689993"/>
            <a:ext cx="5868144" cy="3214710"/>
          </a:xfr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US" sz="1800" b="1" u="sng" dirty="0">
                <a:solidFill>
                  <a:srgbClr val="C00000"/>
                </a:solidFill>
                <a:latin typeface="Arial" panose="020B0604020202020204" pitchFamily="34" charset="0"/>
                <a:cs typeface="Arial" panose="020B0604020202020204" pitchFamily="34" charset="0"/>
              </a:rPr>
              <a:t>When to extract (and when not to)</a:t>
            </a:r>
          </a:p>
          <a:p>
            <a:pPr marL="0" indent="0" fontAlgn="auto">
              <a:spcAft>
                <a:spcPts val="0"/>
              </a:spcAft>
              <a:buNone/>
            </a:pPr>
            <a:r>
              <a:rPr lang="en-US" sz="1800" b="1" u="sng" dirty="0">
                <a:solidFill>
                  <a:srgbClr val="C00000"/>
                </a:solidFill>
              </a:rPr>
              <a:t>Permanent teeth</a:t>
            </a:r>
          </a:p>
          <a:p>
            <a:pPr fontAlgn="auto">
              <a:spcAft>
                <a:spcPts val="0"/>
              </a:spcAft>
            </a:pPr>
            <a:r>
              <a:rPr lang="en-US" sz="1800" b="1" dirty="0">
                <a:solidFill>
                  <a:srgbClr val="002060"/>
                </a:solidFill>
              </a:rPr>
              <a:t>Central Incisors     = Don’t!</a:t>
            </a:r>
          </a:p>
          <a:p>
            <a:pPr fontAlgn="auto">
              <a:spcAft>
                <a:spcPts val="0"/>
              </a:spcAft>
            </a:pPr>
            <a:r>
              <a:rPr lang="en-US" sz="1800" b="1" dirty="0">
                <a:solidFill>
                  <a:srgbClr val="002060"/>
                </a:solidFill>
              </a:rPr>
              <a:t>Lateral Incisors     = Rarely</a:t>
            </a:r>
          </a:p>
          <a:p>
            <a:pPr fontAlgn="auto">
              <a:spcAft>
                <a:spcPts val="0"/>
              </a:spcAft>
            </a:pPr>
            <a:r>
              <a:rPr lang="en-US" sz="1800" b="1" dirty="0">
                <a:solidFill>
                  <a:srgbClr val="002060"/>
                </a:solidFill>
              </a:rPr>
              <a:t>Canines     = Rarely</a:t>
            </a:r>
          </a:p>
          <a:p>
            <a:pPr fontAlgn="auto">
              <a:spcAft>
                <a:spcPts val="0"/>
              </a:spcAft>
            </a:pPr>
            <a:r>
              <a:rPr lang="en-US" sz="1800" b="1" dirty="0">
                <a:solidFill>
                  <a:srgbClr val="002060"/>
                </a:solidFill>
              </a:rPr>
              <a:t>1</a:t>
            </a:r>
            <a:r>
              <a:rPr lang="en-US" sz="1800" b="1" baseline="30000" dirty="0">
                <a:solidFill>
                  <a:srgbClr val="002060"/>
                </a:solidFill>
              </a:rPr>
              <a:t>st</a:t>
            </a:r>
            <a:r>
              <a:rPr lang="en-US" sz="1800" b="1" dirty="0">
                <a:solidFill>
                  <a:srgbClr val="002060"/>
                </a:solidFill>
              </a:rPr>
              <a:t> premolars  = 4+mm space required</a:t>
            </a:r>
          </a:p>
          <a:p>
            <a:pPr fontAlgn="auto">
              <a:spcAft>
                <a:spcPts val="0"/>
              </a:spcAft>
            </a:pPr>
            <a:r>
              <a:rPr lang="en-US" sz="1800" b="1" dirty="0">
                <a:solidFill>
                  <a:srgbClr val="002060"/>
                </a:solidFill>
              </a:rPr>
              <a:t>2</a:t>
            </a:r>
            <a:r>
              <a:rPr lang="en-US" sz="1800" b="1" baseline="30000" dirty="0">
                <a:solidFill>
                  <a:srgbClr val="002060"/>
                </a:solidFill>
              </a:rPr>
              <a:t>nd</a:t>
            </a:r>
            <a:r>
              <a:rPr lang="en-US" sz="1800" b="1" dirty="0">
                <a:solidFill>
                  <a:srgbClr val="002060"/>
                </a:solidFill>
              </a:rPr>
              <a:t> premolars = 2-4mm space required</a:t>
            </a:r>
          </a:p>
          <a:p>
            <a:pPr fontAlgn="auto">
              <a:spcAft>
                <a:spcPts val="0"/>
              </a:spcAft>
            </a:pPr>
            <a:r>
              <a:rPr lang="en-US" sz="1800" b="1" dirty="0">
                <a:solidFill>
                  <a:srgbClr val="002060"/>
                </a:solidFill>
              </a:rPr>
              <a:t>1</a:t>
            </a:r>
            <a:r>
              <a:rPr lang="en-US" sz="1800" b="1" baseline="30000" dirty="0">
                <a:solidFill>
                  <a:srgbClr val="002060"/>
                </a:solidFill>
              </a:rPr>
              <a:t>st</a:t>
            </a:r>
            <a:r>
              <a:rPr lang="en-US" sz="1800" b="1" dirty="0">
                <a:solidFill>
                  <a:srgbClr val="002060"/>
                </a:solidFill>
              </a:rPr>
              <a:t> molars = Compromised = only 4-5mm   space</a:t>
            </a:r>
          </a:p>
          <a:p>
            <a:pPr fontAlgn="auto">
              <a:spcAft>
                <a:spcPts val="0"/>
              </a:spcAft>
            </a:pPr>
            <a:r>
              <a:rPr lang="en-US" sz="1800" b="1" dirty="0">
                <a:solidFill>
                  <a:srgbClr val="002060"/>
                </a:solidFill>
              </a:rPr>
              <a:t>2</a:t>
            </a:r>
            <a:r>
              <a:rPr lang="en-US" sz="1800" b="1" baseline="30000" dirty="0">
                <a:solidFill>
                  <a:srgbClr val="002060"/>
                </a:solidFill>
              </a:rPr>
              <a:t>nd</a:t>
            </a:r>
            <a:r>
              <a:rPr lang="en-US" sz="1800" b="1" dirty="0">
                <a:solidFill>
                  <a:srgbClr val="002060"/>
                </a:solidFill>
              </a:rPr>
              <a:t> molars = To aid distal movement</a:t>
            </a:r>
          </a:p>
        </p:txBody>
      </p:sp>
      <p:sp>
        <p:nvSpPr>
          <p:cNvPr id="5" name="Title 1">
            <a:extLst>
              <a:ext uri="{FF2B5EF4-FFF2-40B4-BE49-F238E27FC236}">
                <a16:creationId xmlns:a16="http://schemas.microsoft.com/office/drawing/2014/main" id="{0BA54BE4-595E-F6B2-C8F5-47F22E79A7A6}"/>
              </a:ext>
            </a:extLst>
          </p:cNvPr>
          <p:cNvSpPr>
            <a:spLocks noGrp="1"/>
          </p:cNvSpPr>
          <p:nvPr>
            <p:ph type="body" sz="quarter" idx="10"/>
          </p:nvPr>
        </p:nvSpPr>
        <p:spPr>
          <a:xfrm>
            <a:off x="85525" y="2705100"/>
            <a:ext cx="3491880" cy="723900"/>
          </a:xfrm>
        </p:spPr>
        <p:txBody>
          <a:bodyPr/>
          <a:lstStyle/>
          <a:p>
            <a:r>
              <a:rPr lang="en-US" sz="2800" b="0" dirty="0">
                <a:solidFill>
                  <a:schemeClr val="bg1"/>
                </a:solidFill>
                <a:latin typeface="Cooper Black" pitchFamily="18" charset="0"/>
              </a:rPr>
              <a:t>THERAPEUTIC EXTRACTION</a:t>
            </a:r>
          </a:p>
        </p:txBody>
      </p:sp>
      <p:sp>
        <p:nvSpPr>
          <p:cNvPr id="6" name="Text Placeholder 3">
            <a:extLst>
              <a:ext uri="{FF2B5EF4-FFF2-40B4-BE49-F238E27FC236}">
                <a16:creationId xmlns:a16="http://schemas.microsoft.com/office/drawing/2014/main" id="{0634FB09-7549-2250-7D08-DBEC4857DAC8}"/>
              </a:ext>
            </a:extLst>
          </p:cNvPr>
          <p:cNvSpPr txBox="1">
            <a:spLocks/>
          </p:cNvSpPr>
          <p:nvPr/>
        </p:nvSpPr>
        <p:spPr>
          <a:xfrm>
            <a:off x="448242" y="4423738"/>
            <a:ext cx="8695758" cy="1910151"/>
          </a:xfrm>
        </p:spPr>
        <p:txBody>
          <a:bodyPr>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lnSpc>
                <a:spcPct val="150000"/>
              </a:lnSpc>
              <a:spcAft>
                <a:spcPts val="0"/>
              </a:spcAft>
              <a:buNone/>
            </a:pPr>
            <a:endParaRPr lang="en-US" sz="2400" dirty="0">
              <a:solidFill>
                <a:srgbClr val="015153"/>
              </a:solidFill>
              <a:latin typeface="Arial" panose="020B0604020202020204" pitchFamily="34" charset="0"/>
              <a:cs typeface="Arial" panose="020B0604020202020204" pitchFamily="34" charset="0"/>
            </a:endParaRPr>
          </a:p>
          <a:p>
            <a:pPr marL="0" indent="0" fontAlgn="auto">
              <a:lnSpc>
                <a:spcPct val="150000"/>
              </a:lnSpc>
              <a:spcAft>
                <a:spcPts val="0"/>
              </a:spcAft>
              <a:buNone/>
            </a:pPr>
            <a:r>
              <a:rPr lang="en-US" sz="2000" b="1" dirty="0">
                <a:solidFill>
                  <a:srgbClr val="015153"/>
                </a:solidFill>
                <a:latin typeface="Arial" pitchFamily="34" charset="0"/>
                <a:cs typeface="Arial" pitchFamily="34" charset="0"/>
              </a:rPr>
              <a:t>Extraction should be atraumatic as any break in continuity of alveolar plate may hinder the smooth progression of intended orthodontic tooth movement</a:t>
            </a:r>
            <a:r>
              <a:rPr lang="en-US" sz="2000" dirty="0">
                <a:solidFill>
                  <a:srgbClr val="015153"/>
                </a:solidFill>
                <a:latin typeface="Arial" pitchFamily="34" charset="0"/>
                <a:cs typeface="Arial" pitchFamily="34" charset="0"/>
              </a:rPr>
              <a:t>.</a:t>
            </a:r>
          </a:p>
        </p:txBody>
      </p:sp>
      <p:sp>
        <p:nvSpPr>
          <p:cNvPr id="9" name="TextBox 8">
            <a:extLst>
              <a:ext uri="{FF2B5EF4-FFF2-40B4-BE49-F238E27FC236}">
                <a16:creationId xmlns:a16="http://schemas.microsoft.com/office/drawing/2014/main" id="{A9688BE3-AD75-6146-7E4E-5F453267DAC9}"/>
              </a:ext>
            </a:extLst>
          </p:cNvPr>
          <p:cNvSpPr txBox="1"/>
          <p:nvPr/>
        </p:nvSpPr>
        <p:spPr>
          <a:xfrm>
            <a:off x="749133" y="414843"/>
            <a:ext cx="8136904" cy="646331"/>
          </a:xfrm>
          <a:prstGeom prst="rect">
            <a:avLst/>
          </a:prstGeom>
          <a:noFill/>
        </p:spPr>
        <p:txBody>
          <a:bodyPr wrap="square">
            <a:spAutoFit/>
          </a:bodyPr>
          <a:lstStyle/>
          <a:p>
            <a:pPr fontAlgn="auto">
              <a:spcAft>
                <a:spcPts val="0"/>
              </a:spcAft>
            </a:pPr>
            <a:r>
              <a:rPr lang="en-US" sz="1800" b="1" dirty="0">
                <a:solidFill>
                  <a:srgbClr val="C00000"/>
                </a:solidFill>
                <a:latin typeface="Arial" panose="020B0604020202020204" pitchFamily="34" charset="0"/>
                <a:cs typeface="Arial" panose="020B0604020202020204" pitchFamily="34" charset="0"/>
              </a:rPr>
              <a:t>Extractions undertaken as a part of comprehensive orthodontic treatment mainly to gain space are called </a:t>
            </a:r>
            <a:r>
              <a:rPr lang="en-US" sz="1800" b="1" u="sng" dirty="0">
                <a:solidFill>
                  <a:srgbClr val="002060"/>
                </a:solidFill>
                <a:latin typeface="Arial" panose="020B0604020202020204" pitchFamily="34" charset="0"/>
                <a:cs typeface="Arial" panose="020B0604020202020204" pitchFamily="34" charset="0"/>
              </a:rPr>
              <a:t>Therapeutic extractions</a:t>
            </a:r>
            <a:r>
              <a:rPr lang="en-US" sz="1800"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768857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B4B0365-6E10-4370-F0EB-8C0D71356C89}"/>
              </a:ext>
            </a:extLst>
          </p:cNvPr>
          <p:cNvPicPr>
            <a:picLocks noGrp="1" noChangeAspect="1"/>
          </p:cNvPicPr>
          <p:nvPr>
            <p:ph type="pic" idx="15"/>
          </p:nvPr>
        </p:nvPicPr>
        <p:blipFill>
          <a:blip r:embed="rId2"/>
          <a:srcRect l="737" r="737"/>
          <a:stretch>
            <a:fillRect/>
          </a:stretch>
        </p:blipFill>
        <p:spPr>
          <a:prstGeom prst="rect">
            <a:avLst/>
          </a:prstGeom>
        </p:spPr>
      </p:pic>
      <p:sp>
        <p:nvSpPr>
          <p:cNvPr id="4" name="Title 1">
            <a:extLst>
              <a:ext uri="{FF2B5EF4-FFF2-40B4-BE49-F238E27FC236}">
                <a16:creationId xmlns:a16="http://schemas.microsoft.com/office/drawing/2014/main" id="{BD583C43-C3E4-B828-DD28-E4866947CA72}"/>
              </a:ext>
            </a:extLst>
          </p:cNvPr>
          <p:cNvSpPr>
            <a:spLocks noGrp="1"/>
          </p:cNvSpPr>
          <p:nvPr>
            <p:ph type="body" sz="quarter" idx="10"/>
          </p:nvPr>
        </p:nvSpPr>
        <p:spPr>
          <a:xfrm>
            <a:off x="683568" y="476672"/>
            <a:ext cx="5071418" cy="723900"/>
          </a:xfrm>
        </p:spPr>
        <p:txBody>
          <a:bodyPr/>
          <a:lstStyle/>
          <a:p>
            <a:r>
              <a:rPr lang="en-US" sz="3600" b="0" dirty="0">
                <a:solidFill>
                  <a:srgbClr val="015153"/>
                </a:solidFill>
                <a:latin typeface="Cooper Black" pitchFamily="18" charset="0"/>
              </a:rPr>
              <a:t>Serial Extraction </a:t>
            </a:r>
          </a:p>
        </p:txBody>
      </p:sp>
      <p:sp>
        <p:nvSpPr>
          <p:cNvPr id="5" name="Text Placeholder 3">
            <a:extLst>
              <a:ext uri="{FF2B5EF4-FFF2-40B4-BE49-F238E27FC236}">
                <a16:creationId xmlns:a16="http://schemas.microsoft.com/office/drawing/2014/main" id="{6C09BC98-4DA9-368F-B85A-E452C139826F}"/>
              </a:ext>
            </a:extLst>
          </p:cNvPr>
          <p:cNvSpPr txBox="1">
            <a:spLocks/>
          </p:cNvSpPr>
          <p:nvPr/>
        </p:nvSpPr>
        <p:spPr>
          <a:xfrm>
            <a:off x="18177" y="2159543"/>
            <a:ext cx="4747047" cy="4691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sz="2400" dirty="0">
                <a:solidFill>
                  <a:schemeClr val="bg1"/>
                </a:solidFill>
                <a:latin typeface="Arial" panose="020B0604020202020204" pitchFamily="34" charset="0"/>
                <a:cs typeface="Arial" panose="020B0604020202020204" pitchFamily="34" charset="0"/>
              </a:rPr>
              <a:t>Serial extraction is a form of </a:t>
            </a:r>
            <a:r>
              <a:rPr lang="en-US" sz="2400" b="1" i="1" dirty="0">
                <a:solidFill>
                  <a:srgbClr val="00B050"/>
                </a:solidFill>
                <a:latin typeface="Arial" panose="020B0604020202020204" pitchFamily="34" charset="0"/>
                <a:cs typeface="Arial" panose="020B0604020202020204" pitchFamily="34" charset="0"/>
              </a:rPr>
              <a:t>interceptive</a:t>
            </a:r>
            <a:r>
              <a:rPr lang="en-US" sz="2400" dirty="0">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orthodontic treatment which aims to relieve </a:t>
            </a:r>
            <a:r>
              <a:rPr lang="en-US" sz="2400" b="1" i="1" dirty="0">
                <a:solidFill>
                  <a:srgbClr val="FFC000"/>
                </a:solidFill>
                <a:latin typeface="Arial" panose="020B0604020202020204" pitchFamily="34" charset="0"/>
                <a:cs typeface="Arial" panose="020B0604020202020204" pitchFamily="34" charset="0"/>
              </a:rPr>
              <a:t>crowding</a:t>
            </a:r>
            <a:r>
              <a:rPr lang="en-US" sz="2400" dirty="0">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at an early stage so that the permanent  teeth can erupt into good alignment, thus reducing or avoiding the need for</a:t>
            </a:r>
            <a:r>
              <a:rPr lang="en-US" sz="2400" dirty="0">
                <a:latin typeface="Arial" panose="020B0604020202020204" pitchFamily="34" charset="0"/>
                <a:cs typeface="Arial" panose="020B0604020202020204" pitchFamily="34" charset="0"/>
              </a:rPr>
              <a:t> </a:t>
            </a:r>
            <a:r>
              <a:rPr lang="en-US" sz="2400" b="1" i="1" dirty="0">
                <a:latin typeface="Arial" panose="020B0604020202020204" pitchFamily="34" charset="0"/>
                <a:cs typeface="Arial" panose="020B0604020202020204" pitchFamily="34" charset="0"/>
              </a:rPr>
              <a:t>later appliance therapy</a:t>
            </a:r>
          </a:p>
          <a:p>
            <a:pPr fontAlgn="auto">
              <a:spcAft>
                <a:spcPts val="0"/>
              </a:spcAft>
            </a:pPr>
            <a:endParaRPr lang="en-US" sz="2400" dirty="0">
              <a:latin typeface="Arial" panose="020B0604020202020204" pitchFamily="34" charset="0"/>
              <a:cs typeface="Arial" panose="020B0604020202020204" pitchFamily="34" charset="0"/>
            </a:endParaRPr>
          </a:p>
          <a:p>
            <a:pPr fontAlgn="auto">
              <a:spcAft>
                <a:spcPts val="0"/>
              </a:spcAft>
            </a:pPr>
            <a:endParaRPr lang="en-US" sz="2400" dirty="0">
              <a:latin typeface="Arial" panose="020B0604020202020204" pitchFamily="34" charset="0"/>
              <a:cs typeface="Arial" panose="020B0604020202020204" pitchFamily="34" charset="0"/>
            </a:endParaRPr>
          </a:p>
        </p:txBody>
      </p:sp>
      <p:graphicFrame>
        <p:nvGraphicFramePr>
          <p:cNvPr id="10" name="TextBox 6">
            <a:extLst>
              <a:ext uri="{FF2B5EF4-FFF2-40B4-BE49-F238E27FC236}">
                <a16:creationId xmlns:a16="http://schemas.microsoft.com/office/drawing/2014/main" id="{88F794B2-FE03-FD45-E5BE-7768910A4E27}"/>
              </a:ext>
            </a:extLst>
          </p:cNvPr>
          <p:cNvGraphicFramePr/>
          <p:nvPr>
            <p:extLst>
              <p:ext uri="{D42A27DB-BD31-4B8C-83A1-F6EECF244321}">
                <p14:modId xmlns:p14="http://schemas.microsoft.com/office/powerpoint/2010/main" val="1599054967"/>
              </p:ext>
            </p:extLst>
          </p:nvPr>
        </p:nvGraphicFramePr>
        <p:xfrm>
          <a:off x="242888" y="5006843"/>
          <a:ext cx="8028385" cy="1631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48987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3">
            <a:extLst>
              <a:ext uri="{FF2B5EF4-FFF2-40B4-BE49-F238E27FC236}">
                <a16:creationId xmlns:a16="http://schemas.microsoft.com/office/drawing/2014/main" id="{4E865647-FE97-40E7-B795-89E24FCFB3B8}"/>
              </a:ext>
            </a:extLst>
          </p:cNvPr>
          <p:cNvSpPr/>
          <p:nvPr/>
        </p:nvSpPr>
        <p:spPr>
          <a:xfrm rot="16200000">
            <a:off x="5376315" y="3582017"/>
            <a:ext cx="5166577" cy="864096"/>
          </a:xfrm>
          <a:prstGeom prst="rightArrow">
            <a:avLst>
              <a:gd name="adj1" fmla="val 50000"/>
              <a:gd name="adj2" fmla="val 52560"/>
            </a:avLst>
          </a:prstGeom>
          <a:gradFill flip="none" rotWithShape="1">
            <a:gsLst>
              <a:gs pos="0">
                <a:schemeClr val="accent6">
                  <a:lumMod val="75000"/>
                </a:schemeClr>
              </a:gs>
              <a:gs pos="100000">
                <a:schemeClr val="accent6"/>
              </a:gs>
            </a:gsLst>
            <a:lin ang="16200000" scaled="1"/>
            <a:tileRect/>
          </a:gra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ko-KR" altLang="en-US" sz="2025">
              <a:solidFill>
                <a:prstClr val="black"/>
              </a:solidFill>
              <a:latin typeface="Arial"/>
              <a:cs typeface="+mn-cs"/>
            </a:endParaRPr>
          </a:p>
        </p:txBody>
      </p:sp>
      <p:sp>
        <p:nvSpPr>
          <p:cNvPr id="20" name="자유형: 도형 45">
            <a:extLst>
              <a:ext uri="{FF2B5EF4-FFF2-40B4-BE49-F238E27FC236}">
                <a16:creationId xmlns:a16="http://schemas.microsoft.com/office/drawing/2014/main" id="{4E66B741-D91B-48EA-AC47-A4C3C7B3BEE8}"/>
              </a:ext>
            </a:extLst>
          </p:cNvPr>
          <p:cNvSpPr>
            <a:spLocks/>
          </p:cNvSpPr>
          <p:nvPr/>
        </p:nvSpPr>
        <p:spPr bwMode="auto">
          <a:xfrm rot="20197951">
            <a:off x="6616886" y="1354588"/>
            <a:ext cx="1479843" cy="2090071"/>
          </a:xfrm>
          <a:custGeom>
            <a:avLst/>
            <a:gdLst>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550990 w 1973124"/>
              <a:gd name="connsiteY5" fmla="*/ 1343267 h 2786761"/>
              <a:gd name="connsiteX6" fmla="*/ 1631419 w 1973124"/>
              <a:gd name="connsiteY6" fmla="*/ 1469698 h 2786761"/>
              <a:gd name="connsiteX7" fmla="*/ 1953526 w 1973124"/>
              <a:gd name="connsiteY7" fmla="*/ 1980230 h 2786761"/>
              <a:gd name="connsiteX8" fmla="*/ 1953526 w 1973124"/>
              <a:gd name="connsiteY8" fmla="*/ 2145345 h 2786761"/>
              <a:gd name="connsiteX9" fmla="*/ 1621859 w 1973124"/>
              <a:gd name="connsiteY9" fmla="*/ 2750772 h 2786761"/>
              <a:gd name="connsiteX10" fmla="*/ 1595729 w 1973124"/>
              <a:gd name="connsiteY10" fmla="*/ 2786761 h 2786761"/>
              <a:gd name="connsiteX11" fmla="*/ 1641772 w 1973124"/>
              <a:gd name="connsiteY11" fmla="*/ 2615786 h 2786761"/>
              <a:gd name="connsiteX12" fmla="*/ 1235705 w 1973124"/>
              <a:gd name="connsiteY12" fmla="*/ 1975930 h 2786761"/>
              <a:gd name="connsiteX13" fmla="*/ 1238040 w 1973124"/>
              <a:gd name="connsiteY13" fmla="*/ 1970527 h 2786761"/>
              <a:gd name="connsiteX14" fmla="*/ 680015 w 1973124"/>
              <a:gd name="connsiteY14" fmla="*/ 1091225 h 2786761"/>
              <a:gd name="connsiteX15" fmla="*/ 676399 w 1973124"/>
              <a:gd name="connsiteY15" fmla="*/ 1099593 h 2786761"/>
              <a:gd name="connsiteX16" fmla="*/ 676171 w 1973124"/>
              <a:gd name="connsiteY16" fmla="*/ 1099233 h 2786761"/>
              <a:gd name="connsiteX17" fmla="*/ 619390 w 1973124"/>
              <a:gd name="connsiteY17" fmla="*/ 1230650 h 2786761"/>
              <a:gd name="connsiteX18" fmla="*/ 0 w 1973124"/>
              <a:gd name="connsiteY18" fmla="*/ 0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631419 w 1973124"/>
              <a:gd name="connsiteY5" fmla="*/ 1469698 h 2786761"/>
              <a:gd name="connsiteX6" fmla="*/ 1953526 w 1973124"/>
              <a:gd name="connsiteY6" fmla="*/ 1980230 h 2786761"/>
              <a:gd name="connsiteX7" fmla="*/ 1953526 w 1973124"/>
              <a:gd name="connsiteY7" fmla="*/ 2145345 h 2786761"/>
              <a:gd name="connsiteX8" fmla="*/ 1621859 w 1973124"/>
              <a:gd name="connsiteY8" fmla="*/ 2750772 h 2786761"/>
              <a:gd name="connsiteX9" fmla="*/ 1595729 w 1973124"/>
              <a:gd name="connsiteY9" fmla="*/ 2786761 h 2786761"/>
              <a:gd name="connsiteX10" fmla="*/ 1641772 w 1973124"/>
              <a:gd name="connsiteY10" fmla="*/ 2615786 h 2786761"/>
              <a:gd name="connsiteX11" fmla="*/ 1235705 w 1973124"/>
              <a:gd name="connsiteY11" fmla="*/ 1975930 h 2786761"/>
              <a:gd name="connsiteX12" fmla="*/ 1238040 w 1973124"/>
              <a:gd name="connsiteY12" fmla="*/ 1970527 h 2786761"/>
              <a:gd name="connsiteX13" fmla="*/ 680015 w 1973124"/>
              <a:gd name="connsiteY13" fmla="*/ 1091225 h 2786761"/>
              <a:gd name="connsiteX14" fmla="*/ 676399 w 1973124"/>
              <a:gd name="connsiteY14" fmla="*/ 1099593 h 2786761"/>
              <a:gd name="connsiteX15" fmla="*/ 676171 w 1973124"/>
              <a:gd name="connsiteY15" fmla="*/ 1099233 h 2786761"/>
              <a:gd name="connsiteX16" fmla="*/ 619390 w 1973124"/>
              <a:gd name="connsiteY16" fmla="*/ 1230650 h 2786761"/>
              <a:gd name="connsiteX17" fmla="*/ 0 w 1973124"/>
              <a:gd name="connsiteY17" fmla="*/ 0 h 2786761"/>
              <a:gd name="connsiteX18" fmla="*/ 1017383 w 1973124"/>
              <a:gd name="connsiteY18"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953526 w 1973124"/>
              <a:gd name="connsiteY5" fmla="*/ 1980230 h 2786761"/>
              <a:gd name="connsiteX6" fmla="*/ 1953526 w 1973124"/>
              <a:gd name="connsiteY6" fmla="*/ 2145345 h 2786761"/>
              <a:gd name="connsiteX7" fmla="*/ 1621859 w 1973124"/>
              <a:gd name="connsiteY7" fmla="*/ 2750772 h 2786761"/>
              <a:gd name="connsiteX8" fmla="*/ 1595729 w 1973124"/>
              <a:gd name="connsiteY8" fmla="*/ 2786761 h 2786761"/>
              <a:gd name="connsiteX9" fmla="*/ 1641772 w 1973124"/>
              <a:gd name="connsiteY9" fmla="*/ 2615786 h 2786761"/>
              <a:gd name="connsiteX10" fmla="*/ 1235705 w 1973124"/>
              <a:gd name="connsiteY10" fmla="*/ 1975930 h 2786761"/>
              <a:gd name="connsiteX11" fmla="*/ 1238040 w 1973124"/>
              <a:gd name="connsiteY11" fmla="*/ 1970527 h 2786761"/>
              <a:gd name="connsiteX12" fmla="*/ 680015 w 1973124"/>
              <a:gd name="connsiteY12" fmla="*/ 1091225 h 2786761"/>
              <a:gd name="connsiteX13" fmla="*/ 676399 w 1973124"/>
              <a:gd name="connsiteY13" fmla="*/ 1099593 h 2786761"/>
              <a:gd name="connsiteX14" fmla="*/ 676171 w 1973124"/>
              <a:gd name="connsiteY14" fmla="*/ 1099233 h 2786761"/>
              <a:gd name="connsiteX15" fmla="*/ 619390 w 1973124"/>
              <a:gd name="connsiteY15" fmla="*/ 1230650 h 2786761"/>
              <a:gd name="connsiteX16" fmla="*/ 0 w 1973124"/>
              <a:gd name="connsiteY16" fmla="*/ 0 h 2786761"/>
              <a:gd name="connsiteX17" fmla="*/ 1017383 w 1973124"/>
              <a:gd name="connsiteY17"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953526 w 1973124"/>
              <a:gd name="connsiteY4" fmla="*/ 1980230 h 2786761"/>
              <a:gd name="connsiteX5" fmla="*/ 1953526 w 1973124"/>
              <a:gd name="connsiteY5" fmla="*/ 2145345 h 2786761"/>
              <a:gd name="connsiteX6" fmla="*/ 1621859 w 1973124"/>
              <a:gd name="connsiteY6" fmla="*/ 2750772 h 2786761"/>
              <a:gd name="connsiteX7" fmla="*/ 1595729 w 1973124"/>
              <a:gd name="connsiteY7" fmla="*/ 2786761 h 2786761"/>
              <a:gd name="connsiteX8" fmla="*/ 1641772 w 1973124"/>
              <a:gd name="connsiteY8" fmla="*/ 2615786 h 2786761"/>
              <a:gd name="connsiteX9" fmla="*/ 1235705 w 1973124"/>
              <a:gd name="connsiteY9" fmla="*/ 1975930 h 2786761"/>
              <a:gd name="connsiteX10" fmla="*/ 1238040 w 1973124"/>
              <a:gd name="connsiteY10" fmla="*/ 1970527 h 2786761"/>
              <a:gd name="connsiteX11" fmla="*/ 680015 w 1973124"/>
              <a:gd name="connsiteY11" fmla="*/ 1091225 h 2786761"/>
              <a:gd name="connsiteX12" fmla="*/ 676399 w 1973124"/>
              <a:gd name="connsiteY12" fmla="*/ 1099593 h 2786761"/>
              <a:gd name="connsiteX13" fmla="*/ 676171 w 1973124"/>
              <a:gd name="connsiteY13" fmla="*/ 1099233 h 2786761"/>
              <a:gd name="connsiteX14" fmla="*/ 619390 w 1973124"/>
              <a:gd name="connsiteY14" fmla="*/ 1230650 h 2786761"/>
              <a:gd name="connsiteX15" fmla="*/ 0 w 1973124"/>
              <a:gd name="connsiteY15" fmla="*/ 0 h 2786761"/>
              <a:gd name="connsiteX16" fmla="*/ 1017383 w 1973124"/>
              <a:gd name="connsiteY16"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953526 w 1973124"/>
              <a:gd name="connsiteY3" fmla="*/ 1980230 h 2786761"/>
              <a:gd name="connsiteX4" fmla="*/ 1953526 w 1973124"/>
              <a:gd name="connsiteY4" fmla="*/ 2145345 h 2786761"/>
              <a:gd name="connsiteX5" fmla="*/ 1621859 w 1973124"/>
              <a:gd name="connsiteY5" fmla="*/ 2750772 h 2786761"/>
              <a:gd name="connsiteX6" fmla="*/ 1595729 w 1973124"/>
              <a:gd name="connsiteY6" fmla="*/ 2786761 h 2786761"/>
              <a:gd name="connsiteX7" fmla="*/ 1641772 w 1973124"/>
              <a:gd name="connsiteY7" fmla="*/ 2615786 h 2786761"/>
              <a:gd name="connsiteX8" fmla="*/ 1235705 w 1973124"/>
              <a:gd name="connsiteY8" fmla="*/ 1975930 h 2786761"/>
              <a:gd name="connsiteX9" fmla="*/ 1238040 w 1973124"/>
              <a:gd name="connsiteY9" fmla="*/ 1970527 h 2786761"/>
              <a:gd name="connsiteX10" fmla="*/ 680015 w 1973124"/>
              <a:gd name="connsiteY10" fmla="*/ 1091225 h 2786761"/>
              <a:gd name="connsiteX11" fmla="*/ 676399 w 1973124"/>
              <a:gd name="connsiteY11" fmla="*/ 1099593 h 2786761"/>
              <a:gd name="connsiteX12" fmla="*/ 676171 w 1973124"/>
              <a:gd name="connsiteY12" fmla="*/ 1099233 h 2786761"/>
              <a:gd name="connsiteX13" fmla="*/ 619390 w 1973124"/>
              <a:gd name="connsiteY13" fmla="*/ 1230650 h 2786761"/>
              <a:gd name="connsiteX14" fmla="*/ 0 w 1973124"/>
              <a:gd name="connsiteY14" fmla="*/ 0 h 2786761"/>
              <a:gd name="connsiteX15" fmla="*/ 1017383 w 1973124"/>
              <a:gd name="connsiteY15"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953526 w 1973124"/>
              <a:gd name="connsiteY3" fmla="*/ 1980230 h 2786761"/>
              <a:gd name="connsiteX4" fmla="*/ 1953526 w 1973124"/>
              <a:gd name="connsiteY4" fmla="*/ 2145345 h 2786761"/>
              <a:gd name="connsiteX5" fmla="*/ 1621859 w 1973124"/>
              <a:gd name="connsiteY5" fmla="*/ 2750772 h 2786761"/>
              <a:gd name="connsiteX6" fmla="*/ 1595729 w 1973124"/>
              <a:gd name="connsiteY6" fmla="*/ 2786761 h 2786761"/>
              <a:gd name="connsiteX7" fmla="*/ 1641772 w 1973124"/>
              <a:gd name="connsiteY7" fmla="*/ 2615786 h 2786761"/>
              <a:gd name="connsiteX8" fmla="*/ 1235705 w 1973124"/>
              <a:gd name="connsiteY8" fmla="*/ 1975930 h 2786761"/>
              <a:gd name="connsiteX9" fmla="*/ 680015 w 1973124"/>
              <a:gd name="connsiteY9" fmla="*/ 1091225 h 2786761"/>
              <a:gd name="connsiteX10" fmla="*/ 676399 w 1973124"/>
              <a:gd name="connsiteY10" fmla="*/ 1099593 h 2786761"/>
              <a:gd name="connsiteX11" fmla="*/ 676171 w 1973124"/>
              <a:gd name="connsiteY11" fmla="*/ 1099233 h 2786761"/>
              <a:gd name="connsiteX12" fmla="*/ 619390 w 1973124"/>
              <a:gd name="connsiteY12" fmla="*/ 1230650 h 2786761"/>
              <a:gd name="connsiteX13" fmla="*/ 0 w 1973124"/>
              <a:gd name="connsiteY13" fmla="*/ 0 h 2786761"/>
              <a:gd name="connsiteX14" fmla="*/ 1017383 w 1973124"/>
              <a:gd name="connsiteY14" fmla="*/ 309509 h 2786761"/>
              <a:gd name="connsiteX0" fmla="*/ 1017383 w 1973124"/>
              <a:gd name="connsiteY0" fmla="*/ 309509 h 2786761"/>
              <a:gd name="connsiteX1" fmla="*/ 969191 w 1973124"/>
              <a:gd name="connsiteY1" fmla="*/ 421047 h 2786761"/>
              <a:gd name="connsiteX2" fmla="*/ 1953526 w 1973124"/>
              <a:gd name="connsiteY2" fmla="*/ 1980230 h 2786761"/>
              <a:gd name="connsiteX3" fmla="*/ 1953526 w 1973124"/>
              <a:gd name="connsiteY3" fmla="*/ 2145345 h 2786761"/>
              <a:gd name="connsiteX4" fmla="*/ 1621859 w 1973124"/>
              <a:gd name="connsiteY4" fmla="*/ 2750772 h 2786761"/>
              <a:gd name="connsiteX5" fmla="*/ 1595729 w 1973124"/>
              <a:gd name="connsiteY5" fmla="*/ 2786761 h 2786761"/>
              <a:gd name="connsiteX6" fmla="*/ 1641772 w 1973124"/>
              <a:gd name="connsiteY6" fmla="*/ 2615786 h 2786761"/>
              <a:gd name="connsiteX7" fmla="*/ 1235705 w 1973124"/>
              <a:gd name="connsiteY7" fmla="*/ 1975930 h 2786761"/>
              <a:gd name="connsiteX8" fmla="*/ 680015 w 1973124"/>
              <a:gd name="connsiteY8" fmla="*/ 1091225 h 2786761"/>
              <a:gd name="connsiteX9" fmla="*/ 676399 w 1973124"/>
              <a:gd name="connsiteY9" fmla="*/ 1099593 h 2786761"/>
              <a:gd name="connsiteX10" fmla="*/ 676171 w 1973124"/>
              <a:gd name="connsiteY10" fmla="*/ 1099233 h 2786761"/>
              <a:gd name="connsiteX11" fmla="*/ 619390 w 1973124"/>
              <a:gd name="connsiteY11" fmla="*/ 1230650 h 2786761"/>
              <a:gd name="connsiteX12" fmla="*/ 0 w 1973124"/>
              <a:gd name="connsiteY12" fmla="*/ 0 h 2786761"/>
              <a:gd name="connsiteX13" fmla="*/ 1017383 w 1973124"/>
              <a:gd name="connsiteY13" fmla="*/ 309509 h 278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124" h="2786761">
                <a:moveTo>
                  <a:pt x="1017383" y="309509"/>
                </a:moveTo>
                <a:lnTo>
                  <a:pt x="969191" y="421047"/>
                </a:lnTo>
                <a:lnTo>
                  <a:pt x="1953526" y="1980230"/>
                </a:lnTo>
                <a:cubicBezTo>
                  <a:pt x="1979657" y="2026801"/>
                  <a:pt x="1979657" y="2100891"/>
                  <a:pt x="1953526" y="2145345"/>
                </a:cubicBezTo>
                <a:lnTo>
                  <a:pt x="1621859" y="2750772"/>
                </a:lnTo>
                <a:cubicBezTo>
                  <a:pt x="1615830" y="2763475"/>
                  <a:pt x="1619287" y="2727809"/>
                  <a:pt x="1595729" y="2786761"/>
                </a:cubicBezTo>
                <a:cubicBezTo>
                  <a:pt x="1631911" y="2723254"/>
                  <a:pt x="1649498" y="2658463"/>
                  <a:pt x="1641772" y="2615786"/>
                </a:cubicBezTo>
                <a:lnTo>
                  <a:pt x="1235705" y="1975930"/>
                </a:lnTo>
                <a:lnTo>
                  <a:pt x="680015" y="1091225"/>
                </a:lnTo>
                <a:lnTo>
                  <a:pt x="676399" y="1099593"/>
                </a:lnTo>
                <a:lnTo>
                  <a:pt x="676171" y="1099233"/>
                </a:lnTo>
                <a:lnTo>
                  <a:pt x="619390" y="1230650"/>
                </a:lnTo>
                <a:lnTo>
                  <a:pt x="0" y="0"/>
                </a:lnTo>
                <a:lnTo>
                  <a:pt x="1017383" y="309509"/>
                </a:lnTo>
                <a:close/>
              </a:path>
            </a:pathLst>
          </a:custGeom>
          <a:gradFill flip="none" rotWithShape="1">
            <a:gsLst>
              <a:gs pos="0">
                <a:schemeClr val="accent5">
                  <a:lumMod val="75000"/>
                </a:schemeClr>
              </a:gs>
              <a:gs pos="100000">
                <a:schemeClr val="accent5"/>
              </a:gs>
            </a:gsLst>
            <a:lin ang="5400000" scaled="1"/>
            <a:tileRect/>
          </a:gra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ko-KR" altLang="en-US" sz="2025">
              <a:solidFill>
                <a:prstClr val="black">
                  <a:lumMod val="65000"/>
                  <a:lumOff val="35000"/>
                </a:prstClr>
              </a:solidFill>
              <a:latin typeface="Arial"/>
              <a:cs typeface="+mn-cs"/>
            </a:endParaRPr>
          </a:p>
        </p:txBody>
      </p:sp>
      <p:sp>
        <p:nvSpPr>
          <p:cNvPr id="21" name="자유형: 도형 46">
            <a:extLst>
              <a:ext uri="{FF2B5EF4-FFF2-40B4-BE49-F238E27FC236}">
                <a16:creationId xmlns:a16="http://schemas.microsoft.com/office/drawing/2014/main" id="{03D85802-F22A-4061-B504-8001E836BD80}"/>
              </a:ext>
            </a:extLst>
          </p:cNvPr>
          <p:cNvSpPr>
            <a:spLocks/>
          </p:cNvSpPr>
          <p:nvPr/>
        </p:nvSpPr>
        <p:spPr bwMode="auto">
          <a:xfrm rot="20197951">
            <a:off x="6616887" y="2768237"/>
            <a:ext cx="1479843" cy="2090071"/>
          </a:xfrm>
          <a:custGeom>
            <a:avLst/>
            <a:gdLst>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550990 w 1973124"/>
              <a:gd name="connsiteY5" fmla="*/ 1343267 h 2786761"/>
              <a:gd name="connsiteX6" fmla="*/ 1631419 w 1973124"/>
              <a:gd name="connsiteY6" fmla="*/ 1469698 h 2786761"/>
              <a:gd name="connsiteX7" fmla="*/ 1953526 w 1973124"/>
              <a:gd name="connsiteY7" fmla="*/ 1980230 h 2786761"/>
              <a:gd name="connsiteX8" fmla="*/ 1953526 w 1973124"/>
              <a:gd name="connsiteY8" fmla="*/ 2145345 h 2786761"/>
              <a:gd name="connsiteX9" fmla="*/ 1621859 w 1973124"/>
              <a:gd name="connsiteY9" fmla="*/ 2750772 h 2786761"/>
              <a:gd name="connsiteX10" fmla="*/ 1595729 w 1973124"/>
              <a:gd name="connsiteY10" fmla="*/ 2786761 h 2786761"/>
              <a:gd name="connsiteX11" fmla="*/ 1641772 w 1973124"/>
              <a:gd name="connsiteY11" fmla="*/ 2615786 h 2786761"/>
              <a:gd name="connsiteX12" fmla="*/ 1235705 w 1973124"/>
              <a:gd name="connsiteY12" fmla="*/ 1975930 h 2786761"/>
              <a:gd name="connsiteX13" fmla="*/ 1238040 w 1973124"/>
              <a:gd name="connsiteY13" fmla="*/ 1970527 h 2786761"/>
              <a:gd name="connsiteX14" fmla="*/ 680015 w 1973124"/>
              <a:gd name="connsiteY14" fmla="*/ 1091225 h 2786761"/>
              <a:gd name="connsiteX15" fmla="*/ 676399 w 1973124"/>
              <a:gd name="connsiteY15" fmla="*/ 1099593 h 2786761"/>
              <a:gd name="connsiteX16" fmla="*/ 676171 w 1973124"/>
              <a:gd name="connsiteY16" fmla="*/ 1099233 h 2786761"/>
              <a:gd name="connsiteX17" fmla="*/ 619390 w 1973124"/>
              <a:gd name="connsiteY17" fmla="*/ 1230650 h 2786761"/>
              <a:gd name="connsiteX18" fmla="*/ 0 w 1973124"/>
              <a:gd name="connsiteY18" fmla="*/ 0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631419 w 1973124"/>
              <a:gd name="connsiteY5" fmla="*/ 1469698 h 2786761"/>
              <a:gd name="connsiteX6" fmla="*/ 1953526 w 1973124"/>
              <a:gd name="connsiteY6" fmla="*/ 1980230 h 2786761"/>
              <a:gd name="connsiteX7" fmla="*/ 1953526 w 1973124"/>
              <a:gd name="connsiteY7" fmla="*/ 2145345 h 2786761"/>
              <a:gd name="connsiteX8" fmla="*/ 1621859 w 1973124"/>
              <a:gd name="connsiteY8" fmla="*/ 2750772 h 2786761"/>
              <a:gd name="connsiteX9" fmla="*/ 1595729 w 1973124"/>
              <a:gd name="connsiteY9" fmla="*/ 2786761 h 2786761"/>
              <a:gd name="connsiteX10" fmla="*/ 1641772 w 1973124"/>
              <a:gd name="connsiteY10" fmla="*/ 2615786 h 2786761"/>
              <a:gd name="connsiteX11" fmla="*/ 1235705 w 1973124"/>
              <a:gd name="connsiteY11" fmla="*/ 1975930 h 2786761"/>
              <a:gd name="connsiteX12" fmla="*/ 1238040 w 1973124"/>
              <a:gd name="connsiteY12" fmla="*/ 1970527 h 2786761"/>
              <a:gd name="connsiteX13" fmla="*/ 680015 w 1973124"/>
              <a:gd name="connsiteY13" fmla="*/ 1091225 h 2786761"/>
              <a:gd name="connsiteX14" fmla="*/ 676399 w 1973124"/>
              <a:gd name="connsiteY14" fmla="*/ 1099593 h 2786761"/>
              <a:gd name="connsiteX15" fmla="*/ 676171 w 1973124"/>
              <a:gd name="connsiteY15" fmla="*/ 1099233 h 2786761"/>
              <a:gd name="connsiteX16" fmla="*/ 619390 w 1973124"/>
              <a:gd name="connsiteY16" fmla="*/ 1230650 h 2786761"/>
              <a:gd name="connsiteX17" fmla="*/ 0 w 1973124"/>
              <a:gd name="connsiteY17" fmla="*/ 0 h 2786761"/>
              <a:gd name="connsiteX18" fmla="*/ 1017383 w 1973124"/>
              <a:gd name="connsiteY18"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953526 w 1973124"/>
              <a:gd name="connsiteY5" fmla="*/ 1980230 h 2786761"/>
              <a:gd name="connsiteX6" fmla="*/ 1953526 w 1973124"/>
              <a:gd name="connsiteY6" fmla="*/ 2145345 h 2786761"/>
              <a:gd name="connsiteX7" fmla="*/ 1621859 w 1973124"/>
              <a:gd name="connsiteY7" fmla="*/ 2750772 h 2786761"/>
              <a:gd name="connsiteX8" fmla="*/ 1595729 w 1973124"/>
              <a:gd name="connsiteY8" fmla="*/ 2786761 h 2786761"/>
              <a:gd name="connsiteX9" fmla="*/ 1641772 w 1973124"/>
              <a:gd name="connsiteY9" fmla="*/ 2615786 h 2786761"/>
              <a:gd name="connsiteX10" fmla="*/ 1235705 w 1973124"/>
              <a:gd name="connsiteY10" fmla="*/ 1975930 h 2786761"/>
              <a:gd name="connsiteX11" fmla="*/ 1238040 w 1973124"/>
              <a:gd name="connsiteY11" fmla="*/ 1970527 h 2786761"/>
              <a:gd name="connsiteX12" fmla="*/ 680015 w 1973124"/>
              <a:gd name="connsiteY12" fmla="*/ 1091225 h 2786761"/>
              <a:gd name="connsiteX13" fmla="*/ 676399 w 1973124"/>
              <a:gd name="connsiteY13" fmla="*/ 1099593 h 2786761"/>
              <a:gd name="connsiteX14" fmla="*/ 676171 w 1973124"/>
              <a:gd name="connsiteY14" fmla="*/ 1099233 h 2786761"/>
              <a:gd name="connsiteX15" fmla="*/ 619390 w 1973124"/>
              <a:gd name="connsiteY15" fmla="*/ 1230650 h 2786761"/>
              <a:gd name="connsiteX16" fmla="*/ 0 w 1973124"/>
              <a:gd name="connsiteY16" fmla="*/ 0 h 2786761"/>
              <a:gd name="connsiteX17" fmla="*/ 1017383 w 1973124"/>
              <a:gd name="connsiteY17"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953526 w 1973124"/>
              <a:gd name="connsiteY4" fmla="*/ 1980230 h 2786761"/>
              <a:gd name="connsiteX5" fmla="*/ 1953526 w 1973124"/>
              <a:gd name="connsiteY5" fmla="*/ 2145345 h 2786761"/>
              <a:gd name="connsiteX6" fmla="*/ 1621859 w 1973124"/>
              <a:gd name="connsiteY6" fmla="*/ 2750772 h 2786761"/>
              <a:gd name="connsiteX7" fmla="*/ 1595729 w 1973124"/>
              <a:gd name="connsiteY7" fmla="*/ 2786761 h 2786761"/>
              <a:gd name="connsiteX8" fmla="*/ 1641772 w 1973124"/>
              <a:gd name="connsiteY8" fmla="*/ 2615786 h 2786761"/>
              <a:gd name="connsiteX9" fmla="*/ 1235705 w 1973124"/>
              <a:gd name="connsiteY9" fmla="*/ 1975930 h 2786761"/>
              <a:gd name="connsiteX10" fmla="*/ 1238040 w 1973124"/>
              <a:gd name="connsiteY10" fmla="*/ 1970527 h 2786761"/>
              <a:gd name="connsiteX11" fmla="*/ 680015 w 1973124"/>
              <a:gd name="connsiteY11" fmla="*/ 1091225 h 2786761"/>
              <a:gd name="connsiteX12" fmla="*/ 676399 w 1973124"/>
              <a:gd name="connsiteY12" fmla="*/ 1099593 h 2786761"/>
              <a:gd name="connsiteX13" fmla="*/ 676171 w 1973124"/>
              <a:gd name="connsiteY13" fmla="*/ 1099233 h 2786761"/>
              <a:gd name="connsiteX14" fmla="*/ 619390 w 1973124"/>
              <a:gd name="connsiteY14" fmla="*/ 1230650 h 2786761"/>
              <a:gd name="connsiteX15" fmla="*/ 0 w 1973124"/>
              <a:gd name="connsiteY15" fmla="*/ 0 h 2786761"/>
              <a:gd name="connsiteX16" fmla="*/ 1017383 w 1973124"/>
              <a:gd name="connsiteY16"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953526 w 1973124"/>
              <a:gd name="connsiteY3" fmla="*/ 1980230 h 2786761"/>
              <a:gd name="connsiteX4" fmla="*/ 1953526 w 1973124"/>
              <a:gd name="connsiteY4" fmla="*/ 2145345 h 2786761"/>
              <a:gd name="connsiteX5" fmla="*/ 1621859 w 1973124"/>
              <a:gd name="connsiteY5" fmla="*/ 2750772 h 2786761"/>
              <a:gd name="connsiteX6" fmla="*/ 1595729 w 1973124"/>
              <a:gd name="connsiteY6" fmla="*/ 2786761 h 2786761"/>
              <a:gd name="connsiteX7" fmla="*/ 1641772 w 1973124"/>
              <a:gd name="connsiteY7" fmla="*/ 2615786 h 2786761"/>
              <a:gd name="connsiteX8" fmla="*/ 1235705 w 1973124"/>
              <a:gd name="connsiteY8" fmla="*/ 1975930 h 2786761"/>
              <a:gd name="connsiteX9" fmla="*/ 1238040 w 1973124"/>
              <a:gd name="connsiteY9" fmla="*/ 1970527 h 2786761"/>
              <a:gd name="connsiteX10" fmla="*/ 680015 w 1973124"/>
              <a:gd name="connsiteY10" fmla="*/ 1091225 h 2786761"/>
              <a:gd name="connsiteX11" fmla="*/ 676399 w 1973124"/>
              <a:gd name="connsiteY11" fmla="*/ 1099593 h 2786761"/>
              <a:gd name="connsiteX12" fmla="*/ 676171 w 1973124"/>
              <a:gd name="connsiteY12" fmla="*/ 1099233 h 2786761"/>
              <a:gd name="connsiteX13" fmla="*/ 619390 w 1973124"/>
              <a:gd name="connsiteY13" fmla="*/ 1230650 h 2786761"/>
              <a:gd name="connsiteX14" fmla="*/ 0 w 1973124"/>
              <a:gd name="connsiteY14" fmla="*/ 0 h 2786761"/>
              <a:gd name="connsiteX15" fmla="*/ 1017383 w 1973124"/>
              <a:gd name="connsiteY15"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953526 w 1973124"/>
              <a:gd name="connsiteY3" fmla="*/ 1980230 h 2786761"/>
              <a:gd name="connsiteX4" fmla="*/ 1953526 w 1973124"/>
              <a:gd name="connsiteY4" fmla="*/ 2145345 h 2786761"/>
              <a:gd name="connsiteX5" fmla="*/ 1621859 w 1973124"/>
              <a:gd name="connsiteY5" fmla="*/ 2750772 h 2786761"/>
              <a:gd name="connsiteX6" fmla="*/ 1595729 w 1973124"/>
              <a:gd name="connsiteY6" fmla="*/ 2786761 h 2786761"/>
              <a:gd name="connsiteX7" fmla="*/ 1641772 w 1973124"/>
              <a:gd name="connsiteY7" fmla="*/ 2615786 h 2786761"/>
              <a:gd name="connsiteX8" fmla="*/ 1235705 w 1973124"/>
              <a:gd name="connsiteY8" fmla="*/ 1975930 h 2786761"/>
              <a:gd name="connsiteX9" fmla="*/ 680015 w 1973124"/>
              <a:gd name="connsiteY9" fmla="*/ 1091225 h 2786761"/>
              <a:gd name="connsiteX10" fmla="*/ 676399 w 1973124"/>
              <a:gd name="connsiteY10" fmla="*/ 1099593 h 2786761"/>
              <a:gd name="connsiteX11" fmla="*/ 676171 w 1973124"/>
              <a:gd name="connsiteY11" fmla="*/ 1099233 h 2786761"/>
              <a:gd name="connsiteX12" fmla="*/ 619390 w 1973124"/>
              <a:gd name="connsiteY12" fmla="*/ 1230650 h 2786761"/>
              <a:gd name="connsiteX13" fmla="*/ 0 w 1973124"/>
              <a:gd name="connsiteY13" fmla="*/ 0 h 2786761"/>
              <a:gd name="connsiteX14" fmla="*/ 1017383 w 1973124"/>
              <a:gd name="connsiteY14" fmla="*/ 309509 h 2786761"/>
              <a:gd name="connsiteX0" fmla="*/ 1017383 w 1973124"/>
              <a:gd name="connsiteY0" fmla="*/ 309509 h 2786761"/>
              <a:gd name="connsiteX1" fmla="*/ 969191 w 1973124"/>
              <a:gd name="connsiteY1" fmla="*/ 421047 h 2786761"/>
              <a:gd name="connsiteX2" fmla="*/ 1953526 w 1973124"/>
              <a:gd name="connsiteY2" fmla="*/ 1980230 h 2786761"/>
              <a:gd name="connsiteX3" fmla="*/ 1953526 w 1973124"/>
              <a:gd name="connsiteY3" fmla="*/ 2145345 h 2786761"/>
              <a:gd name="connsiteX4" fmla="*/ 1621859 w 1973124"/>
              <a:gd name="connsiteY4" fmla="*/ 2750772 h 2786761"/>
              <a:gd name="connsiteX5" fmla="*/ 1595729 w 1973124"/>
              <a:gd name="connsiteY5" fmla="*/ 2786761 h 2786761"/>
              <a:gd name="connsiteX6" fmla="*/ 1641772 w 1973124"/>
              <a:gd name="connsiteY6" fmla="*/ 2615786 h 2786761"/>
              <a:gd name="connsiteX7" fmla="*/ 1235705 w 1973124"/>
              <a:gd name="connsiteY7" fmla="*/ 1975930 h 2786761"/>
              <a:gd name="connsiteX8" fmla="*/ 680015 w 1973124"/>
              <a:gd name="connsiteY8" fmla="*/ 1091225 h 2786761"/>
              <a:gd name="connsiteX9" fmla="*/ 676399 w 1973124"/>
              <a:gd name="connsiteY9" fmla="*/ 1099593 h 2786761"/>
              <a:gd name="connsiteX10" fmla="*/ 676171 w 1973124"/>
              <a:gd name="connsiteY10" fmla="*/ 1099233 h 2786761"/>
              <a:gd name="connsiteX11" fmla="*/ 619390 w 1973124"/>
              <a:gd name="connsiteY11" fmla="*/ 1230650 h 2786761"/>
              <a:gd name="connsiteX12" fmla="*/ 0 w 1973124"/>
              <a:gd name="connsiteY12" fmla="*/ 0 h 2786761"/>
              <a:gd name="connsiteX13" fmla="*/ 1017383 w 1973124"/>
              <a:gd name="connsiteY13" fmla="*/ 309509 h 278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124" h="2786761">
                <a:moveTo>
                  <a:pt x="1017383" y="309509"/>
                </a:moveTo>
                <a:lnTo>
                  <a:pt x="969191" y="421047"/>
                </a:lnTo>
                <a:lnTo>
                  <a:pt x="1953526" y="1980230"/>
                </a:lnTo>
                <a:cubicBezTo>
                  <a:pt x="1979657" y="2026801"/>
                  <a:pt x="1979657" y="2100891"/>
                  <a:pt x="1953526" y="2145345"/>
                </a:cubicBezTo>
                <a:lnTo>
                  <a:pt x="1621859" y="2750772"/>
                </a:lnTo>
                <a:cubicBezTo>
                  <a:pt x="1615830" y="2763475"/>
                  <a:pt x="1619287" y="2727809"/>
                  <a:pt x="1595729" y="2786761"/>
                </a:cubicBezTo>
                <a:cubicBezTo>
                  <a:pt x="1631911" y="2723254"/>
                  <a:pt x="1649498" y="2658463"/>
                  <a:pt x="1641772" y="2615786"/>
                </a:cubicBezTo>
                <a:lnTo>
                  <a:pt x="1235705" y="1975930"/>
                </a:lnTo>
                <a:lnTo>
                  <a:pt x="680015" y="1091225"/>
                </a:lnTo>
                <a:lnTo>
                  <a:pt x="676399" y="1099593"/>
                </a:lnTo>
                <a:lnTo>
                  <a:pt x="676171" y="1099233"/>
                </a:lnTo>
                <a:lnTo>
                  <a:pt x="619390" y="1230650"/>
                </a:lnTo>
                <a:lnTo>
                  <a:pt x="0" y="0"/>
                </a:lnTo>
                <a:lnTo>
                  <a:pt x="1017383" y="309509"/>
                </a:lnTo>
                <a:close/>
              </a:path>
            </a:pathLst>
          </a:custGeom>
          <a:gradFill flip="none" rotWithShape="1">
            <a:gsLst>
              <a:gs pos="0">
                <a:schemeClr val="accent4">
                  <a:lumMod val="75000"/>
                </a:schemeClr>
              </a:gs>
              <a:gs pos="100000">
                <a:schemeClr val="accent4"/>
              </a:gs>
            </a:gsLst>
            <a:lin ang="5400000" scaled="1"/>
            <a:tileRect/>
          </a:gra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ko-KR" altLang="en-US" sz="2025">
              <a:solidFill>
                <a:prstClr val="black"/>
              </a:solidFill>
              <a:latin typeface="Arial"/>
              <a:cs typeface="+mn-cs"/>
            </a:endParaRPr>
          </a:p>
        </p:txBody>
      </p:sp>
      <p:sp>
        <p:nvSpPr>
          <p:cNvPr id="22" name="자유형: 도형 47">
            <a:extLst>
              <a:ext uri="{FF2B5EF4-FFF2-40B4-BE49-F238E27FC236}">
                <a16:creationId xmlns:a16="http://schemas.microsoft.com/office/drawing/2014/main" id="{A481762B-FE2F-4022-969B-9356FC777898}"/>
              </a:ext>
            </a:extLst>
          </p:cNvPr>
          <p:cNvSpPr>
            <a:spLocks/>
          </p:cNvSpPr>
          <p:nvPr/>
        </p:nvSpPr>
        <p:spPr bwMode="auto">
          <a:xfrm rot="20197951">
            <a:off x="6558008" y="4868449"/>
            <a:ext cx="1479843" cy="2090071"/>
          </a:xfrm>
          <a:custGeom>
            <a:avLst/>
            <a:gdLst>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550990 w 1973124"/>
              <a:gd name="connsiteY5" fmla="*/ 1343267 h 2786761"/>
              <a:gd name="connsiteX6" fmla="*/ 1631419 w 1973124"/>
              <a:gd name="connsiteY6" fmla="*/ 1469698 h 2786761"/>
              <a:gd name="connsiteX7" fmla="*/ 1953526 w 1973124"/>
              <a:gd name="connsiteY7" fmla="*/ 1980230 h 2786761"/>
              <a:gd name="connsiteX8" fmla="*/ 1953526 w 1973124"/>
              <a:gd name="connsiteY8" fmla="*/ 2145345 h 2786761"/>
              <a:gd name="connsiteX9" fmla="*/ 1621859 w 1973124"/>
              <a:gd name="connsiteY9" fmla="*/ 2750772 h 2786761"/>
              <a:gd name="connsiteX10" fmla="*/ 1595729 w 1973124"/>
              <a:gd name="connsiteY10" fmla="*/ 2786761 h 2786761"/>
              <a:gd name="connsiteX11" fmla="*/ 1641772 w 1973124"/>
              <a:gd name="connsiteY11" fmla="*/ 2615786 h 2786761"/>
              <a:gd name="connsiteX12" fmla="*/ 1235705 w 1973124"/>
              <a:gd name="connsiteY12" fmla="*/ 1975930 h 2786761"/>
              <a:gd name="connsiteX13" fmla="*/ 1238040 w 1973124"/>
              <a:gd name="connsiteY13" fmla="*/ 1970527 h 2786761"/>
              <a:gd name="connsiteX14" fmla="*/ 680015 w 1973124"/>
              <a:gd name="connsiteY14" fmla="*/ 1091225 h 2786761"/>
              <a:gd name="connsiteX15" fmla="*/ 676399 w 1973124"/>
              <a:gd name="connsiteY15" fmla="*/ 1099593 h 2786761"/>
              <a:gd name="connsiteX16" fmla="*/ 676171 w 1973124"/>
              <a:gd name="connsiteY16" fmla="*/ 1099233 h 2786761"/>
              <a:gd name="connsiteX17" fmla="*/ 619390 w 1973124"/>
              <a:gd name="connsiteY17" fmla="*/ 1230650 h 2786761"/>
              <a:gd name="connsiteX18" fmla="*/ 0 w 1973124"/>
              <a:gd name="connsiteY18" fmla="*/ 0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631419 w 1973124"/>
              <a:gd name="connsiteY5" fmla="*/ 1469698 h 2786761"/>
              <a:gd name="connsiteX6" fmla="*/ 1953526 w 1973124"/>
              <a:gd name="connsiteY6" fmla="*/ 1980230 h 2786761"/>
              <a:gd name="connsiteX7" fmla="*/ 1953526 w 1973124"/>
              <a:gd name="connsiteY7" fmla="*/ 2145345 h 2786761"/>
              <a:gd name="connsiteX8" fmla="*/ 1621859 w 1973124"/>
              <a:gd name="connsiteY8" fmla="*/ 2750772 h 2786761"/>
              <a:gd name="connsiteX9" fmla="*/ 1595729 w 1973124"/>
              <a:gd name="connsiteY9" fmla="*/ 2786761 h 2786761"/>
              <a:gd name="connsiteX10" fmla="*/ 1641772 w 1973124"/>
              <a:gd name="connsiteY10" fmla="*/ 2615786 h 2786761"/>
              <a:gd name="connsiteX11" fmla="*/ 1235705 w 1973124"/>
              <a:gd name="connsiteY11" fmla="*/ 1975930 h 2786761"/>
              <a:gd name="connsiteX12" fmla="*/ 1238040 w 1973124"/>
              <a:gd name="connsiteY12" fmla="*/ 1970527 h 2786761"/>
              <a:gd name="connsiteX13" fmla="*/ 680015 w 1973124"/>
              <a:gd name="connsiteY13" fmla="*/ 1091225 h 2786761"/>
              <a:gd name="connsiteX14" fmla="*/ 676399 w 1973124"/>
              <a:gd name="connsiteY14" fmla="*/ 1099593 h 2786761"/>
              <a:gd name="connsiteX15" fmla="*/ 676171 w 1973124"/>
              <a:gd name="connsiteY15" fmla="*/ 1099233 h 2786761"/>
              <a:gd name="connsiteX16" fmla="*/ 619390 w 1973124"/>
              <a:gd name="connsiteY16" fmla="*/ 1230650 h 2786761"/>
              <a:gd name="connsiteX17" fmla="*/ 0 w 1973124"/>
              <a:gd name="connsiteY17" fmla="*/ 0 h 2786761"/>
              <a:gd name="connsiteX18" fmla="*/ 1017383 w 1973124"/>
              <a:gd name="connsiteY18"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953526 w 1973124"/>
              <a:gd name="connsiteY5" fmla="*/ 1980230 h 2786761"/>
              <a:gd name="connsiteX6" fmla="*/ 1953526 w 1973124"/>
              <a:gd name="connsiteY6" fmla="*/ 2145345 h 2786761"/>
              <a:gd name="connsiteX7" fmla="*/ 1621859 w 1973124"/>
              <a:gd name="connsiteY7" fmla="*/ 2750772 h 2786761"/>
              <a:gd name="connsiteX8" fmla="*/ 1595729 w 1973124"/>
              <a:gd name="connsiteY8" fmla="*/ 2786761 h 2786761"/>
              <a:gd name="connsiteX9" fmla="*/ 1641772 w 1973124"/>
              <a:gd name="connsiteY9" fmla="*/ 2615786 h 2786761"/>
              <a:gd name="connsiteX10" fmla="*/ 1235705 w 1973124"/>
              <a:gd name="connsiteY10" fmla="*/ 1975930 h 2786761"/>
              <a:gd name="connsiteX11" fmla="*/ 1238040 w 1973124"/>
              <a:gd name="connsiteY11" fmla="*/ 1970527 h 2786761"/>
              <a:gd name="connsiteX12" fmla="*/ 680015 w 1973124"/>
              <a:gd name="connsiteY12" fmla="*/ 1091225 h 2786761"/>
              <a:gd name="connsiteX13" fmla="*/ 676399 w 1973124"/>
              <a:gd name="connsiteY13" fmla="*/ 1099593 h 2786761"/>
              <a:gd name="connsiteX14" fmla="*/ 676171 w 1973124"/>
              <a:gd name="connsiteY14" fmla="*/ 1099233 h 2786761"/>
              <a:gd name="connsiteX15" fmla="*/ 619390 w 1973124"/>
              <a:gd name="connsiteY15" fmla="*/ 1230650 h 2786761"/>
              <a:gd name="connsiteX16" fmla="*/ 0 w 1973124"/>
              <a:gd name="connsiteY16" fmla="*/ 0 h 2786761"/>
              <a:gd name="connsiteX17" fmla="*/ 1017383 w 1973124"/>
              <a:gd name="connsiteY17"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953526 w 1973124"/>
              <a:gd name="connsiteY4" fmla="*/ 1980230 h 2786761"/>
              <a:gd name="connsiteX5" fmla="*/ 1953526 w 1973124"/>
              <a:gd name="connsiteY5" fmla="*/ 2145345 h 2786761"/>
              <a:gd name="connsiteX6" fmla="*/ 1621859 w 1973124"/>
              <a:gd name="connsiteY6" fmla="*/ 2750772 h 2786761"/>
              <a:gd name="connsiteX7" fmla="*/ 1595729 w 1973124"/>
              <a:gd name="connsiteY7" fmla="*/ 2786761 h 2786761"/>
              <a:gd name="connsiteX8" fmla="*/ 1641772 w 1973124"/>
              <a:gd name="connsiteY8" fmla="*/ 2615786 h 2786761"/>
              <a:gd name="connsiteX9" fmla="*/ 1235705 w 1973124"/>
              <a:gd name="connsiteY9" fmla="*/ 1975930 h 2786761"/>
              <a:gd name="connsiteX10" fmla="*/ 1238040 w 1973124"/>
              <a:gd name="connsiteY10" fmla="*/ 1970527 h 2786761"/>
              <a:gd name="connsiteX11" fmla="*/ 680015 w 1973124"/>
              <a:gd name="connsiteY11" fmla="*/ 1091225 h 2786761"/>
              <a:gd name="connsiteX12" fmla="*/ 676399 w 1973124"/>
              <a:gd name="connsiteY12" fmla="*/ 1099593 h 2786761"/>
              <a:gd name="connsiteX13" fmla="*/ 676171 w 1973124"/>
              <a:gd name="connsiteY13" fmla="*/ 1099233 h 2786761"/>
              <a:gd name="connsiteX14" fmla="*/ 619390 w 1973124"/>
              <a:gd name="connsiteY14" fmla="*/ 1230650 h 2786761"/>
              <a:gd name="connsiteX15" fmla="*/ 0 w 1973124"/>
              <a:gd name="connsiteY15" fmla="*/ 0 h 2786761"/>
              <a:gd name="connsiteX16" fmla="*/ 1017383 w 1973124"/>
              <a:gd name="connsiteY16"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953526 w 1973124"/>
              <a:gd name="connsiteY3" fmla="*/ 1980230 h 2786761"/>
              <a:gd name="connsiteX4" fmla="*/ 1953526 w 1973124"/>
              <a:gd name="connsiteY4" fmla="*/ 2145345 h 2786761"/>
              <a:gd name="connsiteX5" fmla="*/ 1621859 w 1973124"/>
              <a:gd name="connsiteY5" fmla="*/ 2750772 h 2786761"/>
              <a:gd name="connsiteX6" fmla="*/ 1595729 w 1973124"/>
              <a:gd name="connsiteY6" fmla="*/ 2786761 h 2786761"/>
              <a:gd name="connsiteX7" fmla="*/ 1641772 w 1973124"/>
              <a:gd name="connsiteY7" fmla="*/ 2615786 h 2786761"/>
              <a:gd name="connsiteX8" fmla="*/ 1235705 w 1973124"/>
              <a:gd name="connsiteY8" fmla="*/ 1975930 h 2786761"/>
              <a:gd name="connsiteX9" fmla="*/ 1238040 w 1973124"/>
              <a:gd name="connsiteY9" fmla="*/ 1970527 h 2786761"/>
              <a:gd name="connsiteX10" fmla="*/ 680015 w 1973124"/>
              <a:gd name="connsiteY10" fmla="*/ 1091225 h 2786761"/>
              <a:gd name="connsiteX11" fmla="*/ 676399 w 1973124"/>
              <a:gd name="connsiteY11" fmla="*/ 1099593 h 2786761"/>
              <a:gd name="connsiteX12" fmla="*/ 676171 w 1973124"/>
              <a:gd name="connsiteY12" fmla="*/ 1099233 h 2786761"/>
              <a:gd name="connsiteX13" fmla="*/ 619390 w 1973124"/>
              <a:gd name="connsiteY13" fmla="*/ 1230650 h 2786761"/>
              <a:gd name="connsiteX14" fmla="*/ 0 w 1973124"/>
              <a:gd name="connsiteY14" fmla="*/ 0 h 2786761"/>
              <a:gd name="connsiteX15" fmla="*/ 1017383 w 1973124"/>
              <a:gd name="connsiteY15"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953526 w 1973124"/>
              <a:gd name="connsiteY3" fmla="*/ 1980230 h 2786761"/>
              <a:gd name="connsiteX4" fmla="*/ 1953526 w 1973124"/>
              <a:gd name="connsiteY4" fmla="*/ 2145345 h 2786761"/>
              <a:gd name="connsiteX5" fmla="*/ 1621859 w 1973124"/>
              <a:gd name="connsiteY5" fmla="*/ 2750772 h 2786761"/>
              <a:gd name="connsiteX6" fmla="*/ 1595729 w 1973124"/>
              <a:gd name="connsiteY6" fmla="*/ 2786761 h 2786761"/>
              <a:gd name="connsiteX7" fmla="*/ 1641772 w 1973124"/>
              <a:gd name="connsiteY7" fmla="*/ 2615786 h 2786761"/>
              <a:gd name="connsiteX8" fmla="*/ 1235705 w 1973124"/>
              <a:gd name="connsiteY8" fmla="*/ 1975930 h 2786761"/>
              <a:gd name="connsiteX9" fmla="*/ 680015 w 1973124"/>
              <a:gd name="connsiteY9" fmla="*/ 1091225 h 2786761"/>
              <a:gd name="connsiteX10" fmla="*/ 676399 w 1973124"/>
              <a:gd name="connsiteY10" fmla="*/ 1099593 h 2786761"/>
              <a:gd name="connsiteX11" fmla="*/ 676171 w 1973124"/>
              <a:gd name="connsiteY11" fmla="*/ 1099233 h 2786761"/>
              <a:gd name="connsiteX12" fmla="*/ 619390 w 1973124"/>
              <a:gd name="connsiteY12" fmla="*/ 1230650 h 2786761"/>
              <a:gd name="connsiteX13" fmla="*/ 0 w 1973124"/>
              <a:gd name="connsiteY13" fmla="*/ 0 h 2786761"/>
              <a:gd name="connsiteX14" fmla="*/ 1017383 w 1973124"/>
              <a:gd name="connsiteY14" fmla="*/ 309509 h 2786761"/>
              <a:gd name="connsiteX0" fmla="*/ 1017383 w 1973124"/>
              <a:gd name="connsiteY0" fmla="*/ 309509 h 2786761"/>
              <a:gd name="connsiteX1" fmla="*/ 969191 w 1973124"/>
              <a:gd name="connsiteY1" fmla="*/ 421047 h 2786761"/>
              <a:gd name="connsiteX2" fmla="*/ 1953526 w 1973124"/>
              <a:gd name="connsiteY2" fmla="*/ 1980230 h 2786761"/>
              <a:gd name="connsiteX3" fmla="*/ 1953526 w 1973124"/>
              <a:gd name="connsiteY3" fmla="*/ 2145345 h 2786761"/>
              <a:gd name="connsiteX4" fmla="*/ 1621859 w 1973124"/>
              <a:gd name="connsiteY4" fmla="*/ 2750772 h 2786761"/>
              <a:gd name="connsiteX5" fmla="*/ 1595729 w 1973124"/>
              <a:gd name="connsiteY5" fmla="*/ 2786761 h 2786761"/>
              <a:gd name="connsiteX6" fmla="*/ 1641772 w 1973124"/>
              <a:gd name="connsiteY6" fmla="*/ 2615786 h 2786761"/>
              <a:gd name="connsiteX7" fmla="*/ 1235705 w 1973124"/>
              <a:gd name="connsiteY7" fmla="*/ 1975930 h 2786761"/>
              <a:gd name="connsiteX8" fmla="*/ 680015 w 1973124"/>
              <a:gd name="connsiteY8" fmla="*/ 1091225 h 2786761"/>
              <a:gd name="connsiteX9" fmla="*/ 676399 w 1973124"/>
              <a:gd name="connsiteY9" fmla="*/ 1099593 h 2786761"/>
              <a:gd name="connsiteX10" fmla="*/ 676171 w 1973124"/>
              <a:gd name="connsiteY10" fmla="*/ 1099233 h 2786761"/>
              <a:gd name="connsiteX11" fmla="*/ 619390 w 1973124"/>
              <a:gd name="connsiteY11" fmla="*/ 1230650 h 2786761"/>
              <a:gd name="connsiteX12" fmla="*/ 0 w 1973124"/>
              <a:gd name="connsiteY12" fmla="*/ 0 h 2786761"/>
              <a:gd name="connsiteX13" fmla="*/ 1017383 w 1973124"/>
              <a:gd name="connsiteY13" fmla="*/ 309509 h 278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124" h="2786761">
                <a:moveTo>
                  <a:pt x="1017383" y="309509"/>
                </a:moveTo>
                <a:lnTo>
                  <a:pt x="969191" y="421047"/>
                </a:lnTo>
                <a:lnTo>
                  <a:pt x="1953526" y="1980230"/>
                </a:lnTo>
                <a:cubicBezTo>
                  <a:pt x="1979657" y="2026801"/>
                  <a:pt x="1979657" y="2100891"/>
                  <a:pt x="1953526" y="2145345"/>
                </a:cubicBezTo>
                <a:lnTo>
                  <a:pt x="1621859" y="2750772"/>
                </a:lnTo>
                <a:cubicBezTo>
                  <a:pt x="1615830" y="2763475"/>
                  <a:pt x="1619287" y="2727809"/>
                  <a:pt x="1595729" y="2786761"/>
                </a:cubicBezTo>
                <a:cubicBezTo>
                  <a:pt x="1631911" y="2723254"/>
                  <a:pt x="1649498" y="2658463"/>
                  <a:pt x="1641772" y="2615786"/>
                </a:cubicBezTo>
                <a:lnTo>
                  <a:pt x="1235705" y="1975930"/>
                </a:lnTo>
                <a:lnTo>
                  <a:pt x="680015" y="1091225"/>
                </a:lnTo>
                <a:lnTo>
                  <a:pt x="676399" y="1099593"/>
                </a:lnTo>
                <a:lnTo>
                  <a:pt x="676171" y="1099233"/>
                </a:lnTo>
                <a:lnTo>
                  <a:pt x="619390" y="1230650"/>
                </a:lnTo>
                <a:lnTo>
                  <a:pt x="0" y="0"/>
                </a:lnTo>
                <a:lnTo>
                  <a:pt x="1017383" y="309509"/>
                </a:lnTo>
                <a:close/>
              </a:path>
            </a:pathLst>
          </a:custGeom>
          <a:gradFill flip="none" rotWithShape="1">
            <a:gsLst>
              <a:gs pos="0">
                <a:schemeClr val="accent3">
                  <a:lumMod val="75000"/>
                </a:schemeClr>
              </a:gs>
              <a:gs pos="100000">
                <a:schemeClr val="accent3"/>
              </a:gs>
            </a:gsLst>
            <a:lin ang="5400000" scaled="1"/>
            <a:tileRect/>
          </a:gra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ko-KR" altLang="en-US" sz="2025">
              <a:solidFill>
                <a:prstClr val="black"/>
              </a:solidFill>
              <a:latin typeface="Arial"/>
              <a:cs typeface="+mn-cs"/>
            </a:endParaRPr>
          </a:p>
        </p:txBody>
      </p:sp>
      <p:sp>
        <p:nvSpPr>
          <p:cNvPr id="24" name="TextBox 23">
            <a:extLst>
              <a:ext uri="{FF2B5EF4-FFF2-40B4-BE49-F238E27FC236}">
                <a16:creationId xmlns:a16="http://schemas.microsoft.com/office/drawing/2014/main" id="{86008CD3-0584-476B-A0EC-B431470B04FE}"/>
              </a:ext>
            </a:extLst>
          </p:cNvPr>
          <p:cNvSpPr txBox="1"/>
          <p:nvPr/>
        </p:nvSpPr>
        <p:spPr>
          <a:xfrm rot="2040000">
            <a:off x="7297016" y="2089463"/>
            <a:ext cx="612668" cy="461665"/>
          </a:xfrm>
          <a:prstGeom prst="rect">
            <a:avLst/>
          </a:prstGeom>
          <a:noFill/>
        </p:spPr>
        <p:txBody>
          <a:bodyPr wrap="none" rtlCol="0">
            <a:spAutoFit/>
          </a:bodyPr>
          <a:lstStyle/>
          <a:p>
            <a:pPr defTabSz="685800" fontAlgn="auto">
              <a:spcBef>
                <a:spcPts val="0"/>
              </a:spcBef>
              <a:spcAft>
                <a:spcPts val="0"/>
              </a:spcAft>
            </a:pPr>
            <a:r>
              <a:rPr lang="en-US" altLang="ko-KR" sz="2400" b="1" dirty="0">
                <a:solidFill>
                  <a:prstClr val="white"/>
                </a:solidFill>
                <a:latin typeface="Arial"/>
                <a:cs typeface="Arial" pitchFamily="34" charset="0"/>
              </a:rPr>
              <a:t>01 </a:t>
            </a:r>
            <a:endParaRPr lang="ko-KR" altLang="en-US" sz="2400" b="1" dirty="0">
              <a:solidFill>
                <a:prstClr val="white"/>
              </a:solidFill>
              <a:latin typeface="Arial"/>
              <a:cs typeface="Arial" pitchFamily="34" charset="0"/>
            </a:endParaRPr>
          </a:p>
        </p:txBody>
      </p:sp>
      <p:sp>
        <p:nvSpPr>
          <p:cNvPr id="25" name="TextBox 24">
            <a:extLst>
              <a:ext uri="{FF2B5EF4-FFF2-40B4-BE49-F238E27FC236}">
                <a16:creationId xmlns:a16="http://schemas.microsoft.com/office/drawing/2014/main" id="{1FB03D18-689C-4CE1-98DA-24CF02589AF7}"/>
              </a:ext>
            </a:extLst>
          </p:cNvPr>
          <p:cNvSpPr txBox="1"/>
          <p:nvPr/>
        </p:nvSpPr>
        <p:spPr>
          <a:xfrm rot="2040000">
            <a:off x="7266867" y="3532243"/>
            <a:ext cx="612668" cy="461665"/>
          </a:xfrm>
          <a:prstGeom prst="rect">
            <a:avLst/>
          </a:prstGeom>
          <a:noFill/>
        </p:spPr>
        <p:txBody>
          <a:bodyPr wrap="none" rtlCol="0">
            <a:spAutoFit/>
          </a:bodyPr>
          <a:lstStyle/>
          <a:p>
            <a:pPr defTabSz="685800" fontAlgn="auto">
              <a:spcBef>
                <a:spcPts val="0"/>
              </a:spcBef>
              <a:spcAft>
                <a:spcPts val="0"/>
              </a:spcAft>
            </a:pPr>
            <a:r>
              <a:rPr lang="en-US" altLang="ko-KR" sz="2400" b="1" dirty="0">
                <a:solidFill>
                  <a:prstClr val="white"/>
                </a:solidFill>
                <a:latin typeface="Arial"/>
                <a:cs typeface="Arial" pitchFamily="34" charset="0"/>
              </a:rPr>
              <a:t>02 </a:t>
            </a:r>
            <a:endParaRPr lang="ko-KR" altLang="en-US" sz="2400" b="1" dirty="0">
              <a:solidFill>
                <a:prstClr val="white"/>
              </a:solidFill>
              <a:latin typeface="Arial"/>
              <a:cs typeface="Arial" pitchFamily="34" charset="0"/>
            </a:endParaRPr>
          </a:p>
        </p:txBody>
      </p:sp>
      <p:sp>
        <p:nvSpPr>
          <p:cNvPr id="26" name="TextBox 25">
            <a:extLst>
              <a:ext uri="{FF2B5EF4-FFF2-40B4-BE49-F238E27FC236}">
                <a16:creationId xmlns:a16="http://schemas.microsoft.com/office/drawing/2014/main" id="{0F2FC5F6-25CC-4942-B11B-D0D7E592967E}"/>
              </a:ext>
            </a:extLst>
          </p:cNvPr>
          <p:cNvSpPr txBox="1"/>
          <p:nvPr/>
        </p:nvSpPr>
        <p:spPr>
          <a:xfrm rot="2040000">
            <a:off x="7245297" y="5670681"/>
            <a:ext cx="612668" cy="461665"/>
          </a:xfrm>
          <a:prstGeom prst="rect">
            <a:avLst/>
          </a:prstGeom>
          <a:noFill/>
        </p:spPr>
        <p:txBody>
          <a:bodyPr wrap="none" rtlCol="0">
            <a:spAutoFit/>
          </a:bodyPr>
          <a:lstStyle/>
          <a:p>
            <a:pPr defTabSz="685800" fontAlgn="auto">
              <a:spcBef>
                <a:spcPts val="0"/>
              </a:spcBef>
              <a:spcAft>
                <a:spcPts val="0"/>
              </a:spcAft>
            </a:pPr>
            <a:r>
              <a:rPr lang="en-US" altLang="ko-KR" sz="2400" b="1" dirty="0">
                <a:solidFill>
                  <a:prstClr val="white"/>
                </a:solidFill>
                <a:latin typeface="Arial"/>
                <a:cs typeface="Arial" pitchFamily="34" charset="0"/>
              </a:rPr>
              <a:t>03 </a:t>
            </a:r>
            <a:endParaRPr lang="ko-KR" altLang="en-US" sz="2400" b="1" dirty="0">
              <a:solidFill>
                <a:prstClr val="white"/>
              </a:solidFill>
              <a:latin typeface="Arial"/>
              <a:cs typeface="Arial" pitchFamily="34" charset="0"/>
            </a:endParaRPr>
          </a:p>
        </p:txBody>
      </p:sp>
      <p:sp>
        <p:nvSpPr>
          <p:cNvPr id="14" name="Title 1">
            <a:extLst>
              <a:ext uri="{FF2B5EF4-FFF2-40B4-BE49-F238E27FC236}">
                <a16:creationId xmlns:a16="http://schemas.microsoft.com/office/drawing/2014/main" id="{4E8A6444-8BBF-87C1-BCB0-D63E6086D6A3}"/>
              </a:ext>
            </a:extLst>
          </p:cNvPr>
          <p:cNvSpPr txBox="1">
            <a:spLocks/>
          </p:cNvSpPr>
          <p:nvPr/>
        </p:nvSpPr>
        <p:spPr>
          <a:xfrm>
            <a:off x="125945" y="78812"/>
            <a:ext cx="3941999" cy="58259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2400" b="1" dirty="0">
                <a:solidFill>
                  <a:schemeClr val="accent6">
                    <a:lumMod val="50000"/>
                  </a:schemeClr>
                </a:solidFill>
                <a:latin typeface="+mn-lt"/>
              </a:rPr>
              <a:t>Surgical Exposure of Impacted Teeth</a:t>
            </a:r>
          </a:p>
        </p:txBody>
      </p:sp>
      <p:sp>
        <p:nvSpPr>
          <p:cNvPr id="6" name="직사각형 1">
            <a:extLst>
              <a:ext uri="{FF2B5EF4-FFF2-40B4-BE49-F238E27FC236}">
                <a16:creationId xmlns:a16="http://schemas.microsoft.com/office/drawing/2014/main" id="{F5A1D32C-BD66-4B33-997C-CE6613917B08}"/>
              </a:ext>
            </a:extLst>
          </p:cNvPr>
          <p:cNvSpPr/>
          <p:nvPr/>
        </p:nvSpPr>
        <p:spPr>
          <a:xfrm>
            <a:off x="4067944" y="118586"/>
            <a:ext cx="4968373" cy="1477328"/>
          </a:xfrm>
          <a:prstGeom prst="rect">
            <a:avLst/>
          </a:prstGeom>
        </p:spPr>
        <p:txBody>
          <a:bodyPr wrap="square">
            <a:spAutoFit/>
          </a:bodyPr>
          <a:lstStyle/>
          <a:p>
            <a:r>
              <a:rPr lang="en-US" dirty="0">
                <a:solidFill>
                  <a:schemeClr val="accent6">
                    <a:lumMod val="50000"/>
                  </a:schemeClr>
                </a:solidFill>
              </a:rPr>
              <a:t>Favorably located impacted tooth can be guided to their normal positions in the dental arch by a combined surgical-orthodontic treatment referred to as </a:t>
            </a:r>
            <a:r>
              <a:rPr lang="en-US" dirty="0">
                <a:solidFill>
                  <a:schemeClr val="accent6">
                    <a:lumMod val="50000"/>
                  </a:schemeClr>
                </a:solidFill>
                <a:latin typeface="Arial Black" pitchFamily="34" charset="0"/>
              </a:rPr>
              <a:t>surgical eruption</a:t>
            </a:r>
          </a:p>
          <a:p>
            <a:pPr algn="ctr" defTabSz="685800" fontAlgn="auto">
              <a:spcBef>
                <a:spcPts val="0"/>
              </a:spcBef>
              <a:spcAft>
                <a:spcPts val="0"/>
              </a:spcAft>
            </a:pPr>
            <a:r>
              <a:rPr lang="en-US" altLang="ko-KR" dirty="0">
                <a:solidFill>
                  <a:schemeClr val="accent6">
                    <a:lumMod val="50000"/>
                  </a:schemeClr>
                </a:solidFill>
                <a:latin typeface="Arial"/>
                <a:cs typeface="Arial" pitchFamily="34" charset="0"/>
              </a:rPr>
              <a:t>. </a:t>
            </a:r>
          </a:p>
        </p:txBody>
      </p:sp>
      <p:sp>
        <p:nvSpPr>
          <p:cNvPr id="32" name="TextBox 31">
            <a:extLst>
              <a:ext uri="{FF2B5EF4-FFF2-40B4-BE49-F238E27FC236}">
                <a16:creationId xmlns:a16="http://schemas.microsoft.com/office/drawing/2014/main" id="{AD10332A-0E79-FDB7-593E-3C2C8F3BA35D}"/>
              </a:ext>
            </a:extLst>
          </p:cNvPr>
          <p:cNvSpPr txBox="1"/>
          <p:nvPr/>
        </p:nvSpPr>
        <p:spPr>
          <a:xfrm>
            <a:off x="3636398" y="1407316"/>
            <a:ext cx="2822269" cy="830997"/>
          </a:xfrm>
          <a:prstGeom prst="rect">
            <a:avLst/>
          </a:prstGeom>
          <a:noFill/>
        </p:spPr>
        <p:txBody>
          <a:bodyPr wrap="square">
            <a:spAutoFit/>
          </a:bodyPr>
          <a:lstStyle/>
          <a:p>
            <a:pPr algn="ctr"/>
            <a:r>
              <a:rPr lang="en-US" sz="1600" b="1" dirty="0">
                <a:solidFill>
                  <a:srgbClr val="C00000"/>
                </a:solidFill>
              </a:rPr>
              <a:t>Determination of the position &amp; Evaluation of favorability</a:t>
            </a:r>
          </a:p>
        </p:txBody>
      </p:sp>
      <p:pic>
        <p:nvPicPr>
          <p:cNvPr id="7" name="Picture 6" descr="X-ray of teeth and teeth&#10;&#10;Description automatically generated">
            <a:extLst>
              <a:ext uri="{FF2B5EF4-FFF2-40B4-BE49-F238E27FC236}">
                <a16:creationId xmlns:a16="http://schemas.microsoft.com/office/drawing/2014/main" id="{14D24B00-951A-D282-E4A3-F022B74645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045" y="857250"/>
            <a:ext cx="3292409" cy="1853575"/>
          </a:xfrm>
          <a:prstGeom prst="rect">
            <a:avLst/>
          </a:prstGeom>
        </p:spPr>
      </p:pic>
      <p:sp>
        <p:nvSpPr>
          <p:cNvPr id="8" name="TextBox 7">
            <a:extLst>
              <a:ext uri="{FF2B5EF4-FFF2-40B4-BE49-F238E27FC236}">
                <a16:creationId xmlns:a16="http://schemas.microsoft.com/office/drawing/2014/main" id="{CA06EF0F-331E-69BE-D770-D4A26B4D9694}"/>
              </a:ext>
            </a:extLst>
          </p:cNvPr>
          <p:cNvSpPr txBox="1"/>
          <p:nvPr/>
        </p:nvSpPr>
        <p:spPr>
          <a:xfrm>
            <a:off x="4433998" y="2806738"/>
            <a:ext cx="2456946" cy="646331"/>
          </a:xfrm>
          <a:prstGeom prst="rect">
            <a:avLst/>
          </a:prstGeom>
          <a:noFill/>
        </p:spPr>
        <p:txBody>
          <a:bodyPr wrap="square">
            <a:spAutoFit/>
          </a:bodyPr>
          <a:lstStyle/>
          <a:p>
            <a:pPr algn="ctr"/>
            <a:r>
              <a:rPr lang="en-US" b="1" dirty="0">
                <a:solidFill>
                  <a:srgbClr val="C00000"/>
                </a:solidFill>
              </a:rPr>
              <a:t>Surgical exposure &amp; bone removal</a:t>
            </a:r>
          </a:p>
        </p:txBody>
      </p:sp>
      <p:pic>
        <p:nvPicPr>
          <p:cNvPr id="9" name="Picture 8">
            <a:extLst>
              <a:ext uri="{FF2B5EF4-FFF2-40B4-BE49-F238E27FC236}">
                <a16:creationId xmlns:a16="http://schemas.microsoft.com/office/drawing/2014/main" id="{B50C495F-7BB1-787D-8397-EBEF66D882F8}"/>
              </a:ext>
            </a:extLst>
          </p:cNvPr>
          <p:cNvPicPr>
            <a:picLocks noChangeAspect="1"/>
          </p:cNvPicPr>
          <p:nvPr/>
        </p:nvPicPr>
        <p:blipFill rotWithShape="1">
          <a:blip r:embed="rId3"/>
          <a:srcRect l="10043" t="22364" r="18101"/>
          <a:stretch/>
        </p:blipFill>
        <p:spPr>
          <a:xfrm>
            <a:off x="127527" y="2843409"/>
            <a:ext cx="2162766" cy="1839332"/>
          </a:xfrm>
          <a:prstGeom prst="rect">
            <a:avLst/>
          </a:prstGeom>
        </p:spPr>
      </p:pic>
      <p:sp>
        <p:nvSpPr>
          <p:cNvPr id="10" name="TextBox 9">
            <a:extLst>
              <a:ext uri="{FF2B5EF4-FFF2-40B4-BE49-F238E27FC236}">
                <a16:creationId xmlns:a16="http://schemas.microsoft.com/office/drawing/2014/main" id="{2485AA6D-1A62-01FC-8C24-9B98F94FFEBB}"/>
              </a:ext>
            </a:extLst>
          </p:cNvPr>
          <p:cNvSpPr txBox="1"/>
          <p:nvPr/>
        </p:nvSpPr>
        <p:spPr>
          <a:xfrm>
            <a:off x="4776327" y="4204343"/>
            <a:ext cx="2994360" cy="923330"/>
          </a:xfrm>
          <a:prstGeom prst="rect">
            <a:avLst/>
          </a:prstGeom>
          <a:noFill/>
        </p:spPr>
        <p:txBody>
          <a:bodyPr wrap="square">
            <a:spAutoFit/>
          </a:bodyPr>
          <a:lstStyle/>
          <a:p>
            <a:pPr algn="ctr"/>
            <a:r>
              <a:rPr lang="en-US" b="1" dirty="0">
                <a:solidFill>
                  <a:srgbClr val="C00000"/>
                </a:solidFill>
              </a:rPr>
              <a:t>Fixing orthodontic attachments or direct ligation</a:t>
            </a:r>
          </a:p>
        </p:txBody>
      </p:sp>
      <p:pic>
        <p:nvPicPr>
          <p:cNvPr id="11" name="Picture Placeholder 8" descr="Close-up of a person's mouth with braces&#10;&#10;Description automatically generated">
            <a:extLst>
              <a:ext uri="{FF2B5EF4-FFF2-40B4-BE49-F238E27FC236}">
                <a16:creationId xmlns:a16="http://schemas.microsoft.com/office/drawing/2014/main" id="{558E8BEB-CA6E-63FA-CEA5-B4289E34E2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38" r="24448"/>
          <a:stretch/>
        </p:blipFill>
        <p:spPr>
          <a:xfrm>
            <a:off x="3211778" y="4865869"/>
            <a:ext cx="2130600" cy="1921518"/>
          </a:xfrm>
          <a:prstGeom prst="rect">
            <a:avLst/>
          </a:prstGeom>
        </p:spPr>
      </p:pic>
      <p:pic>
        <p:nvPicPr>
          <p:cNvPr id="12" name="Picture 11">
            <a:extLst>
              <a:ext uri="{FF2B5EF4-FFF2-40B4-BE49-F238E27FC236}">
                <a16:creationId xmlns:a16="http://schemas.microsoft.com/office/drawing/2014/main" id="{3339F951-DCBB-9ADB-41BE-4F3DCFD014E0}"/>
              </a:ext>
            </a:extLst>
          </p:cNvPr>
          <p:cNvPicPr>
            <a:picLocks noChangeAspect="1"/>
          </p:cNvPicPr>
          <p:nvPr/>
        </p:nvPicPr>
        <p:blipFill>
          <a:blip r:embed="rId5"/>
          <a:stretch>
            <a:fillRect/>
          </a:stretch>
        </p:blipFill>
        <p:spPr>
          <a:xfrm>
            <a:off x="943904" y="4866981"/>
            <a:ext cx="2231329" cy="1920406"/>
          </a:xfrm>
          <a:prstGeom prst="rect">
            <a:avLst/>
          </a:prstGeom>
        </p:spPr>
      </p:pic>
      <p:pic>
        <p:nvPicPr>
          <p:cNvPr id="15" name="Picture 14" descr="Close-up of a person's mouth with braces and metal tools&#10;&#10;Description automatically generated">
            <a:extLst>
              <a:ext uri="{FF2B5EF4-FFF2-40B4-BE49-F238E27FC236}">
                <a16:creationId xmlns:a16="http://schemas.microsoft.com/office/drawing/2014/main" id="{1CDE8A67-5A28-D9C6-1E4B-D4F7C26433B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14" r="38529"/>
          <a:stretch/>
        </p:blipFill>
        <p:spPr>
          <a:xfrm>
            <a:off x="2349172" y="2788379"/>
            <a:ext cx="1959200" cy="1999935"/>
          </a:xfrm>
          <a:prstGeom prst="rect">
            <a:avLst/>
          </a:prstGeom>
        </p:spPr>
      </p:pic>
    </p:spTree>
    <p:extLst>
      <p:ext uri="{BB962C8B-B14F-4D97-AF65-F5344CB8AC3E}">
        <p14:creationId xmlns:p14="http://schemas.microsoft.com/office/powerpoint/2010/main" val="528810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AAFF3F-1DED-E5C6-49D9-8D40296C8B9E}"/>
              </a:ext>
            </a:extLst>
          </p:cNvPr>
          <p:cNvPicPr>
            <a:picLocks noChangeAspect="1"/>
          </p:cNvPicPr>
          <p:nvPr/>
        </p:nvPicPr>
        <p:blipFill>
          <a:blip r:embed="rId2"/>
          <a:stretch>
            <a:fillRect/>
          </a:stretch>
        </p:blipFill>
        <p:spPr>
          <a:xfrm>
            <a:off x="6176694" y="1650931"/>
            <a:ext cx="2785492" cy="1963772"/>
          </a:xfrm>
          <a:prstGeom prst="rect">
            <a:avLst/>
          </a:prstGeom>
        </p:spPr>
      </p:pic>
      <p:pic>
        <p:nvPicPr>
          <p:cNvPr id="3" name="Picture 2">
            <a:extLst>
              <a:ext uri="{FF2B5EF4-FFF2-40B4-BE49-F238E27FC236}">
                <a16:creationId xmlns:a16="http://schemas.microsoft.com/office/drawing/2014/main" id="{B7E828D2-A2D2-4B08-CA58-AE4C88449A95}"/>
              </a:ext>
            </a:extLst>
          </p:cNvPr>
          <p:cNvPicPr>
            <a:picLocks noChangeAspect="1"/>
          </p:cNvPicPr>
          <p:nvPr/>
        </p:nvPicPr>
        <p:blipFill>
          <a:blip r:embed="rId3"/>
          <a:stretch>
            <a:fillRect/>
          </a:stretch>
        </p:blipFill>
        <p:spPr>
          <a:xfrm>
            <a:off x="5862977" y="4332855"/>
            <a:ext cx="3281023" cy="2426197"/>
          </a:xfrm>
          <a:prstGeom prst="rect">
            <a:avLst/>
          </a:prstGeom>
        </p:spPr>
      </p:pic>
      <p:pic>
        <p:nvPicPr>
          <p:cNvPr id="4" name="Picture 3">
            <a:extLst>
              <a:ext uri="{FF2B5EF4-FFF2-40B4-BE49-F238E27FC236}">
                <a16:creationId xmlns:a16="http://schemas.microsoft.com/office/drawing/2014/main" id="{799A98A8-BBA2-197C-DCFC-EA9F497E3109}"/>
              </a:ext>
            </a:extLst>
          </p:cNvPr>
          <p:cNvPicPr>
            <a:picLocks noChangeAspect="1"/>
          </p:cNvPicPr>
          <p:nvPr/>
        </p:nvPicPr>
        <p:blipFill>
          <a:blip r:embed="rId4"/>
          <a:stretch>
            <a:fillRect/>
          </a:stretch>
        </p:blipFill>
        <p:spPr>
          <a:xfrm>
            <a:off x="5648046" y="160562"/>
            <a:ext cx="1651345" cy="1012962"/>
          </a:xfrm>
          <a:prstGeom prst="rect">
            <a:avLst/>
          </a:prstGeom>
        </p:spPr>
      </p:pic>
      <p:pic>
        <p:nvPicPr>
          <p:cNvPr id="5" name="Picture 4">
            <a:extLst>
              <a:ext uri="{FF2B5EF4-FFF2-40B4-BE49-F238E27FC236}">
                <a16:creationId xmlns:a16="http://schemas.microsoft.com/office/drawing/2014/main" id="{EFE79AFE-82C1-5013-DC3F-E82CB611D110}"/>
              </a:ext>
            </a:extLst>
          </p:cNvPr>
          <p:cNvPicPr>
            <a:picLocks noChangeAspect="1"/>
          </p:cNvPicPr>
          <p:nvPr/>
        </p:nvPicPr>
        <p:blipFill>
          <a:blip r:embed="rId5"/>
          <a:stretch>
            <a:fillRect/>
          </a:stretch>
        </p:blipFill>
        <p:spPr>
          <a:xfrm>
            <a:off x="7351989" y="124137"/>
            <a:ext cx="1651346" cy="1050214"/>
          </a:xfrm>
          <a:prstGeom prst="rect">
            <a:avLst/>
          </a:prstGeom>
        </p:spPr>
      </p:pic>
      <p:pic>
        <p:nvPicPr>
          <p:cNvPr id="7" name="Picture 6">
            <a:extLst>
              <a:ext uri="{FF2B5EF4-FFF2-40B4-BE49-F238E27FC236}">
                <a16:creationId xmlns:a16="http://schemas.microsoft.com/office/drawing/2014/main" id="{ECBD3740-5E7B-982B-6610-9447882C35A4}"/>
              </a:ext>
            </a:extLst>
          </p:cNvPr>
          <p:cNvPicPr>
            <a:picLocks noChangeAspect="1"/>
          </p:cNvPicPr>
          <p:nvPr/>
        </p:nvPicPr>
        <p:blipFill>
          <a:blip r:embed="rId6"/>
          <a:stretch>
            <a:fillRect/>
          </a:stretch>
        </p:blipFill>
        <p:spPr>
          <a:xfrm>
            <a:off x="652145" y="4585105"/>
            <a:ext cx="2982656" cy="2069401"/>
          </a:xfrm>
          <a:prstGeom prst="rect">
            <a:avLst/>
          </a:prstGeom>
        </p:spPr>
      </p:pic>
      <p:graphicFrame>
        <p:nvGraphicFramePr>
          <p:cNvPr id="18" name="Diagram 17">
            <a:extLst>
              <a:ext uri="{FF2B5EF4-FFF2-40B4-BE49-F238E27FC236}">
                <a16:creationId xmlns:a16="http://schemas.microsoft.com/office/drawing/2014/main" id="{C669795D-15EF-0E16-A3CC-EBF42203DA0A}"/>
              </a:ext>
            </a:extLst>
          </p:cNvPr>
          <p:cNvGraphicFramePr/>
          <p:nvPr>
            <p:extLst>
              <p:ext uri="{D42A27DB-BD31-4B8C-83A1-F6EECF244321}">
                <p14:modId xmlns:p14="http://schemas.microsoft.com/office/powerpoint/2010/main" val="3988118534"/>
              </p:ext>
            </p:extLst>
          </p:nvPr>
        </p:nvGraphicFramePr>
        <p:xfrm>
          <a:off x="-29364" y="170440"/>
          <a:ext cx="8869560" cy="58839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9" name="TextBox 18">
            <a:extLst>
              <a:ext uri="{FF2B5EF4-FFF2-40B4-BE49-F238E27FC236}">
                <a16:creationId xmlns:a16="http://schemas.microsoft.com/office/drawing/2014/main" id="{4C1C8DFA-A200-E13C-5433-91FE51CACC70}"/>
              </a:ext>
            </a:extLst>
          </p:cNvPr>
          <p:cNvSpPr txBox="1"/>
          <p:nvPr/>
        </p:nvSpPr>
        <p:spPr>
          <a:xfrm>
            <a:off x="399265" y="4147322"/>
            <a:ext cx="2011405" cy="341632"/>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6">
                    <a:lumMod val="50000"/>
                  </a:schemeClr>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7145082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3A7DEE-2ED2-98F3-B5CD-95C4B38C295A}"/>
              </a:ext>
            </a:extLst>
          </p:cNvPr>
          <p:cNvSpPr txBox="1">
            <a:spLocks noGrp="1"/>
          </p:cNvSpPr>
          <p:nvPr>
            <p:ph type="body" sz="quarter" idx="10"/>
          </p:nvPr>
        </p:nvSpPr>
        <p:spPr>
          <a:xfrm>
            <a:off x="231775" y="380588"/>
            <a:ext cx="8680450" cy="72390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2000" b="1" u="sng" dirty="0">
                <a:solidFill>
                  <a:srgbClr val="002060"/>
                </a:solidFill>
              </a:rPr>
              <a:t>Extraction of </a:t>
            </a:r>
            <a:r>
              <a:rPr lang="en-US" sz="2000" b="1" u="sng" dirty="0" err="1">
                <a:solidFill>
                  <a:srgbClr val="002060"/>
                </a:solidFill>
              </a:rPr>
              <a:t>Supernumery,Impacted</a:t>
            </a:r>
            <a:r>
              <a:rPr lang="en-US" sz="2000" b="1" u="sng" dirty="0">
                <a:solidFill>
                  <a:srgbClr val="002060"/>
                </a:solidFill>
              </a:rPr>
              <a:t> &amp; Ankylosed Teeth</a:t>
            </a:r>
          </a:p>
        </p:txBody>
      </p:sp>
      <p:sp>
        <p:nvSpPr>
          <p:cNvPr id="5" name="TextBox 4">
            <a:extLst>
              <a:ext uri="{FF2B5EF4-FFF2-40B4-BE49-F238E27FC236}">
                <a16:creationId xmlns:a16="http://schemas.microsoft.com/office/drawing/2014/main" id="{2A9A67AE-4895-79F4-C936-DA24D85CD292}"/>
              </a:ext>
            </a:extLst>
          </p:cNvPr>
          <p:cNvSpPr txBox="1"/>
          <p:nvPr/>
        </p:nvSpPr>
        <p:spPr>
          <a:xfrm>
            <a:off x="348857" y="1847457"/>
            <a:ext cx="4148308" cy="2585323"/>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0" cap="none" spc="0" normalizeH="0" baseline="0" noProof="0" dirty="0">
                <a:ln>
                  <a:noFill/>
                </a:ln>
                <a:solidFill>
                  <a:schemeClr val="accent6">
                    <a:lumMod val="50000"/>
                  </a:schemeClr>
                </a:solidFill>
                <a:effectLst/>
                <a:uLnTx/>
                <a:uFillTx/>
              </a:rPr>
              <a:t>The presence of Supernumerary, impacted &amp; ankylosed teeth impede the normal development of occlusion &amp; are important local causes of</a:t>
            </a:r>
            <a:r>
              <a:rPr kumimoji="0" lang="ar-SA" sz="1800" b="1" i="0" u="none" strike="noStrike" kern="0" cap="none" spc="0" normalizeH="0" baseline="0" noProof="0" dirty="0">
                <a:ln>
                  <a:noFill/>
                </a:ln>
                <a:solidFill>
                  <a:schemeClr val="accent6">
                    <a:lumMod val="50000"/>
                  </a:schemeClr>
                </a:solidFill>
                <a:effectLst/>
                <a:uLnTx/>
                <a:uFillTx/>
              </a:rPr>
              <a:t> </a:t>
            </a:r>
            <a:r>
              <a:rPr kumimoji="0" lang="en-US" sz="1800" b="1" i="0" u="none" strike="noStrike" kern="0" cap="none" spc="0" normalizeH="0" baseline="0" noProof="0" dirty="0">
                <a:ln>
                  <a:noFill/>
                </a:ln>
                <a:solidFill>
                  <a:schemeClr val="accent6">
                    <a:lumMod val="50000"/>
                  </a:schemeClr>
                </a:solidFill>
                <a:effectLst/>
                <a:uLnTx/>
                <a:uFillTx/>
              </a:rPr>
              <a:t>malocclusion.</a:t>
            </a:r>
            <a:r>
              <a:rPr kumimoji="0" lang="ar-SA" sz="1800" b="1" i="0" u="none" strike="noStrike" kern="0" cap="none" spc="0" normalizeH="0" baseline="0" noProof="0" dirty="0">
                <a:ln>
                  <a:noFill/>
                </a:ln>
                <a:solidFill>
                  <a:schemeClr val="accent6">
                    <a:lumMod val="50000"/>
                  </a:schemeClr>
                </a:solidFill>
                <a:effectLst/>
                <a:uLnTx/>
                <a:uFillTx/>
              </a:rPr>
              <a:t>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ar-SA" b="1" kern="0" dirty="0">
              <a:solidFill>
                <a:schemeClr val="accent6">
                  <a:lumMod val="50000"/>
                </a:schemeClr>
              </a:solidFill>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0" cap="none" spc="0" normalizeH="0" baseline="0" noProof="0" dirty="0">
                <a:ln>
                  <a:noFill/>
                </a:ln>
                <a:solidFill>
                  <a:schemeClr val="accent6">
                    <a:lumMod val="50000"/>
                  </a:schemeClr>
                </a:solidFill>
                <a:effectLst/>
                <a:uLnTx/>
                <a:uFillTx/>
              </a:rPr>
              <a:t>Common Supernumerary teeth- </a:t>
            </a:r>
            <a:r>
              <a:rPr kumimoji="0" lang="en-US" sz="1800" b="1" i="0" u="none" strike="noStrike" kern="0" cap="none" spc="0" normalizeH="0" baseline="0" noProof="0" dirty="0" err="1">
                <a:ln>
                  <a:noFill/>
                </a:ln>
                <a:solidFill>
                  <a:schemeClr val="accent6">
                    <a:lumMod val="50000"/>
                  </a:schemeClr>
                </a:solidFill>
                <a:effectLst/>
                <a:uLnTx/>
                <a:uFillTx/>
              </a:rPr>
              <a:t>mesiodens</a:t>
            </a:r>
            <a:r>
              <a:rPr kumimoji="0" lang="en-US" sz="1800" b="1" i="0" u="none" strike="noStrike" kern="0" cap="none" spc="0" normalizeH="0" baseline="0" noProof="0" dirty="0">
                <a:ln>
                  <a:noFill/>
                </a:ln>
                <a:solidFill>
                  <a:schemeClr val="accent6">
                    <a:lumMod val="50000"/>
                  </a:schemeClr>
                </a:solidFill>
                <a:effectLst/>
                <a:uLnTx/>
                <a:uFillTx/>
              </a:rPr>
              <a:t>, lower premolar area, upper-canine area</a:t>
            </a:r>
          </a:p>
        </p:txBody>
      </p:sp>
      <p:graphicFrame>
        <p:nvGraphicFramePr>
          <p:cNvPr id="10" name="TextBox 5">
            <a:extLst>
              <a:ext uri="{FF2B5EF4-FFF2-40B4-BE49-F238E27FC236}">
                <a16:creationId xmlns:a16="http://schemas.microsoft.com/office/drawing/2014/main" id="{01978B9A-BD9B-7061-9AB4-82C01615F939}"/>
              </a:ext>
            </a:extLst>
          </p:cNvPr>
          <p:cNvGraphicFramePr/>
          <p:nvPr>
            <p:extLst>
              <p:ext uri="{D42A27DB-BD31-4B8C-83A1-F6EECF244321}">
                <p14:modId xmlns:p14="http://schemas.microsoft.com/office/powerpoint/2010/main" val="3493431805"/>
              </p:ext>
            </p:extLst>
          </p:nvPr>
        </p:nvGraphicFramePr>
        <p:xfrm>
          <a:off x="-149670" y="2492896"/>
          <a:ext cx="9293670" cy="63076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descr="A close-up of a human skull&#10;&#10;Description automatically generated">
            <a:extLst>
              <a:ext uri="{FF2B5EF4-FFF2-40B4-BE49-F238E27FC236}">
                <a16:creationId xmlns:a16="http://schemas.microsoft.com/office/drawing/2014/main" id="{782F0339-7047-2EAB-1D4D-B1ECFEEAB4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1231" y="1694925"/>
            <a:ext cx="1773660" cy="2890597"/>
          </a:xfrm>
          <a:prstGeom prst="rect">
            <a:avLst/>
          </a:prstGeom>
        </p:spPr>
      </p:pic>
      <p:pic>
        <p:nvPicPr>
          <p:cNvPr id="13" name="Picture 12">
            <a:extLst>
              <a:ext uri="{FF2B5EF4-FFF2-40B4-BE49-F238E27FC236}">
                <a16:creationId xmlns:a16="http://schemas.microsoft.com/office/drawing/2014/main" id="{903056BB-E714-5A58-9F29-37EB39C15B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705" r="14129"/>
          <a:stretch/>
        </p:blipFill>
        <p:spPr>
          <a:xfrm>
            <a:off x="7377621" y="1648694"/>
            <a:ext cx="1541904" cy="1491425"/>
          </a:xfrm>
          <a:prstGeom prst="rect">
            <a:avLst/>
          </a:prstGeom>
        </p:spPr>
      </p:pic>
      <p:pic>
        <p:nvPicPr>
          <p:cNvPr id="14" name="Picture 13" descr="A person's mouth with blood on their teeth&#10;&#10;Description automatically generated">
            <a:extLst>
              <a:ext uri="{FF2B5EF4-FFF2-40B4-BE49-F238E27FC236}">
                <a16:creationId xmlns:a16="http://schemas.microsoft.com/office/drawing/2014/main" id="{E615014B-5370-9F0E-4363-4F0C3165D8C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924" r="10916"/>
          <a:stretch/>
        </p:blipFill>
        <p:spPr>
          <a:xfrm>
            <a:off x="7387779" y="3224481"/>
            <a:ext cx="1572407" cy="1373826"/>
          </a:xfrm>
          <a:prstGeom prst="rect">
            <a:avLst/>
          </a:prstGeom>
        </p:spPr>
      </p:pic>
    </p:spTree>
    <p:extLst>
      <p:ext uri="{BB962C8B-B14F-4D97-AF65-F5344CB8AC3E}">
        <p14:creationId xmlns:p14="http://schemas.microsoft.com/office/powerpoint/2010/main" val="1121817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EC5A0-83B6-EA58-91F3-D926E89AE7F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EAED95D-5B6B-D6A9-683B-E81E010DB9A1}"/>
              </a:ext>
            </a:extLst>
          </p:cNvPr>
          <p:cNvSpPr>
            <a:spLocks noGrp="1"/>
          </p:cNvSpPr>
          <p:nvPr>
            <p:ph type="body" sz="quarter" idx="10"/>
          </p:nvPr>
        </p:nvSpPr>
        <p:spPr>
          <a:xfrm>
            <a:off x="235691" y="734353"/>
            <a:ext cx="8679898" cy="724247"/>
          </a:xfrm>
        </p:spPr>
        <p:txBody>
          <a:bodyPr/>
          <a:lstStyle/>
          <a:p>
            <a:r>
              <a:rPr lang="en-US" sz="2800" dirty="0"/>
              <a:t>The decision to extract impacted teeth or leave them in place</a:t>
            </a:r>
            <a:endParaRPr lang="en-GB" sz="2800" dirty="0"/>
          </a:p>
        </p:txBody>
      </p:sp>
      <p:sp>
        <p:nvSpPr>
          <p:cNvPr id="5" name="TextBox 4">
            <a:extLst>
              <a:ext uri="{FF2B5EF4-FFF2-40B4-BE49-F238E27FC236}">
                <a16:creationId xmlns:a16="http://schemas.microsoft.com/office/drawing/2014/main" id="{E493C863-C5D6-D31B-FB85-2AA4AB1E8C8A}"/>
              </a:ext>
            </a:extLst>
          </p:cNvPr>
          <p:cNvSpPr txBox="1"/>
          <p:nvPr/>
        </p:nvSpPr>
        <p:spPr>
          <a:xfrm>
            <a:off x="358147" y="1508884"/>
            <a:ext cx="8568298" cy="1200329"/>
          </a:xfrm>
          <a:prstGeom prst="rect">
            <a:avLst/>
          </a:prstGeom>
          <a:noFill/>
        </p:spPr>
        <p:txBody>
          <a:bodyPr wrap="square">
            <a:spAutoFit/>
          </a:bodyPr>
          <a:lstStyle/>
          <a:p>
            <a:r>
              <a:rPr lang="en-US" sz="1800" b="1" dirty="0">
                <a:solidFill>
                  <a:srgbClr val="C00000"/>
                </a:solidFill>
              </a:rPr>
              <a:t>The decision to extract impacted teeth or leave them in place depends on several factors including the </a:t>
            </a:r>
            <a:r>
              <a:rPr lang="en-US" sz="1800" b="1" dirty="0">
                <a:solidFill>
                  <a:schemeClr val="accent6">
                    <a:lumMod val="50000"/>
                  </a:schemeClr>
                </a:solidFill>
              </a:rPr>
              <a:t>severity of </a:t>
            </a:r>
            <a:r>
              <a:rPr lang="en-US" sz="1800" b="1" dirty="0">
                <a:solidFill>
                  <a:schemeClr val="accent6">
                    <a:lumMod val="50000"/>
                  </a:schemeClr>
                </a:solidFill>
                <a:latin typeface="Times New Roman" panose="02020603050405020304" pitchFamily="18" charset="0"/>
                <a:cs typeface="Times New Roman" panose="02020603050405020304" pitchFamily="18" charset="0"/>
              </a:rPr>
              <a:t>impaction</a:t>
            </a:r>
            <a:r>
              <a:rPr lang="en-US" sz="1800" b="1" dirty="0">
                <a:solidFill>
                  <a:srgbClr val="C00000"/>
                </a:solidFill>
              </a:rPr>
              <a:t>, </a:t>
            </a:r>
            <a:r>
              <a:rPr lang="en-US" sz="1800" b="1" dirty="0">
                <a:solidFill>
                  <a:schemeClr val="accent6">
                    <a:lumMod val="50000"/>
                  </a:schemeClr>
                </a:solidFill>
              </a:rPr>
              <a:t>potential complications</a:t>
            </a:r>
            <a:r>
              <a:rPr lang="en-US" sz="1800" b="1" dirty="0">
                <a:solidFill>
                  <a:srgbClr val="C00000"/>
                </a:solidFill>
              </a:rPr>
              <a:t>, </a:t>
            </a:r>
            <a:r>
              <a:rPr lang="en-US" sz="1800" b="1" dirty="0">
                <a:solidFill>
                  <a:schemeClr val="accent6">
                    <a:lumMod val="50000"/>
                  </a:schemeClr>
                </a:solidFill>
              </a:rPr>
              <a:t>patient's age</a:t>
            </a:r>
            <a:r>
              <a:rPr lang="en-US" sz="1800" b="1" dirty="0">
                <a:solidFill>
                  <a:srgbClr val="C00000"/>
                </a:solidFill>
              </a:rPr>
              <a:t>, </a:t>
            </a:r>
            <a:r>
              <a:rPr lang="en-US" sz="1800" b="1" dirty="0">
                <a:solidFill>
                  <a:schemeClr val="accent6">
                    <a:lumMod val="50000"/>
                  </a:schemeClr>
                </a:solidFill>
              </a:rPr>
              <a:t>oral health status</a:t>
            </a:r>
            <a:r>
              <a:rPr lang="en-US" sz="1800" b="1" dirty="0">
                <a:solidFill>
                  <a:srgbClr val="C00000"/>
                </a:solidFill>
              </a:rPr>
              <a:t>, and </a:t>
            </a:r>
            <a:r>
              <a:rPr lang="en-US" sz="1800" b="1" dirty="0">
                <a:solidFill>
                  <a:schemeClr val="accent6">
                    <a:lumMod val="50000"/>
                  </a:schemeClr>
                </a:solidFill>
              </a:rPr>
              <a:t>individual treatment goals</a:t>
            </a:r>
            <a:r>
              <a:rPr lang="en-US" sz="1800" b="1" dirty="0">
                <a:solidFill>
                  <a:srgbClr val="C00000"/>
                </a:solidFill>
              </a:rPr>
              <a:t>. Here's a general guideline:</a:t>
            </a:r>
          </a:p>
        </p:txBody>
      </p:sp>
      <p:graphicFrame>
        <p:nvGraphicFramePr>
          <p:cNvPr id="7" name="TextBox 3">
            <a:extLst>
              <a:ext uri="{FF2B5EF4-FFF2-40B4-BE49-F238E27FC236}">
                <a16:creationId xmlns:a16="http://schemas.microsoft.com/office/drawing/2014/main" id="{79723D3D-EF5F-B0E8-AA8E-91B9A34768C2}"/>
              </a:ext>
            </a:extLst>
          </p:cNvPr>
          <p:cNvGraphicFramePr/>
          <p:nvPr>
            <p:extLst>
              <p:ext uri="{D42A27DB-BD31-4B8C-83A1-F6EECF244321}">
                <p14:modId xmlns:p14="http://schemas.microsoft.com/office/powerpoint/2010/main" val="1822923020"/>
              </p:ext>
            </p:extLst>
          </p:nvPr>
        </p:nvGraphicFramePr>
        <p:xfrm>
          <a:off x="217555" y="2348880"/>
          <a:ext cx="8579154" cy="40318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40212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8EB55B-5D39-4F76-8FE1-607786195285}"/>
              </a:ext>
            </a:extLst>
          </p:cNvPr>
          <p:cNvGrpSpPr/>
          <p:nvPr/>
        </p:nvGrpSpPr>
        <p:grpSpPr>
          <a:xfrm>
            <a:off x="5330336" y="739971"/>
            <a:ext cx="98914" cy="803117"/>
            <a:chOff x="5829300" y="4599143"/>
            <a:chExt cx="131885" cy="1547444"/>
          </a:xfrm>
        </p:grpSpPr>
        <p:sp>
          <p:nvSpPr>
            <p:cNvPr id="5" name="Rectangle 4">
              <a:extLst>
                <a:ext uri="{FF2B5EF4-FFF2-40B4-BE49-F238E27FC236}">
                  <a16:creationId xmlns:a16="http://schemas.microsoft.com/office/drawing/2014/main" id="{CB434246-D14C-4FB3-A50D-37537B4444F2}"/>
                </a:ext>
              </a:extLst>
            </p:cNvPr>
            <p:cNvSpPr/>
            <p:nvPr/>
          </p:nvSpPr>
          <p:spPr>
            <a:xfrm>
              <a:off x="5829300" y="4599143"/>
              <a:ext cx="131885" cy="3868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a:endParaRPr>
            </a:p>
          </p:txBody>
        </p:sp>
        <p:sp>
          <p:nvSpPr>
            <p:cNvPr id="6" name="Rectangle 5">
              <a:extLst>
                <a:ext uri="{FF2B5EF4-FFF2-40B4-BE49-F238E27FC236}">
                  <a16:creationId xmlns:a16="http://schemas.microsoft.com/office/drawing/2014/main" id="{6EBAD6DE-3E38-47A3-957D-7AC9AA272558}"/>
                </a:ext>
              </a:extLst>
            </p:cNvPr>
            <p:cNvSpPr/>
            <p:nvPr/>
          </p:nvSpPr>
          <p:spPr>
            <a:xfrm>
              <a:off x="5829300" y="5759726"/>
              <a:ext cx="131885" cy="3868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a:endParaRPr>
            </a:p>
          </p:txBody>
        </p:sp>
        <p:sp>
          <p:nvSpPr>
            <p:cNvPr id="7" name="Rectangle 6">
              <a:extLst>
                <a:ext uri="{FF2B5EF4-FFF2-40B4-BE49-F238E27FC236}">
                  <a16:creationId xmlns:a16="http://schemas.microsoft.com/office/drawing/2014/main" id="{C9FFC800-186F-418F-9355-AD7032D1AF4A}"/>
                </a:ext>
              </a:extLst>
            </p:cNvPr>
            <p:cNvSpPr/>
            <p:nvPr/>
          </p:nvSpPr>
          <p:spPr>
            <a:xfrm>
              <a:off x="5829300" y="4986004"/>
              <a:ext cx="131885" cy="3868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a:endParaRPr>
            </a:p>
          </p:txBody>
        </p:sp>
        <p:sp>
          <p:nvSpPr>
            <p:cNvPr id="8" name="Rectangle 7">
              <a:extLst>
                <a:ext uri="{FF2B5EF4-FFF2-40B4-BE49-F238E27FC236}">
                  <a16:creationId xmlns:a16="http://schemas.microsoft.com/office/drawing/2014/main" id="{09823CE1-99A9-4604-BB4C-C1DE0AB3F8B0}"/>
                </a:ext>
              </a:extLst>
            </p:cNvPr>
            <p:cNvSpPr/>
            <p:nvPr/>
          </p:nvSpPr>
          <p:spPr>
            <a:xfrm>
              <a:off x="5829300" y="5372865"/>
              <a:ext cx="131885" cy="3868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Arial"/>
              </a:endParaRPr>
            </a:p>
          </p:txBody>
        </p:sp>
      </p:grpSp>
      <p:sp>
        <p:nvSpPr>
          <p:cNvPr id="2" name="Rectangle 2">
            <a:extLst>
              <a:ext uri="{FF2B5EF4-FFF2-40B4-BE49-F238E27FC236}">
                <a16:creationId xmlns:a16="http://schemas.microsoft.com/office/drawing/2014/main" id="{7D8F8038-5E11-0E98-2F43-86622E8172B3}"/>
              </a:ext>
            </a:extLst>
          </p:cNvPr>
          <p:cNvSpPr txBox="1">
            <a:spLocks noChangeArrowheads="1"/>
          </p:cNvSpPr>
          <p:nvPr/>
        </p:nvSpPr>
        <p:spPr>
          <a:xfrm>
            <a:off x="5429250" y="764704"/>
            <a:ext cx="3096344" cy="596881"/>
          </a:xfrm>
          <a:prstGeom prst="rect">
            <a:avLst/>
          </a:prstGeom>
        </p:spPr>
        <p:txBody>
          <a:bodyP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2000" b="1" dirty="0">
                <a:solidFill>
                  <a:srgbClr val="002060"/>
                </a:solidFill>
                <a:latin typeface="+mn-lt"/>
              </a:rPr>
              <a:t>Surgical Orthodontics</a:t>
            </a:r>
            <a:r>
              <a:rPr lang="en-US" sz="2000" dirty="0">
                <a:solidFill>
                  <a:srgbClr val="002060"/>
                </a:solidFill>
              </a:rPr>
              <a:t>:</a:t>
            </a:r>
          </a:p>
          <a:p>
            <a:pPr algn="ctr" fontAlgn="auto">
              <a:spcAft>
                <a:spcPts val="0"/>
              </a:spcAft>
            </a:pPr>
            <a:r>
              <a:rPr lang="en-US" sz="2000" dirty="0">
                <a:solidFill>
                  <a:srgbClr val="002060"/>
                </a:solidFill>
              </a:rPr>
              <a:t> </a:t>
            </a:r>
            <a:r>
              <a:rPr lang="en-US" sz="2400" dirty="0">
                <a:solidFill>
                  <a:srgbClr val="002060"/>
                </a:solidFill>
              </a:rPr>
              <a:t>Introduction</a:t>
            </a:r>
          </a:p>
        </p:txBody>
      </p:sp>
      <p:sp>
        <p:nvSpPr>
          <p:cNvPr id="13" name="TextBox 12">
            <a:extLst>
              <a:ext uri="{FF2B5EF4-FFF2-40B4-BE49-F238E27FC236}">
                <a16:creationId xmlns:a16="http://schemas.microsoft.com/office/drawing/2014/main" id="{777C5049-5E5F-7A75-6F39-CA72040804EE}"/>
              </a:ext>
            </a:extLst>
          </p:cNvPr>
          <p:cNvSpPr txBox="1"/>
          <p:nvPr/>
        </p:nvSpPr>
        <p:spPr>
          <a:xfrm>
            <a:off x="2987824" y="2348880"/>
            <a:ext cx="5976664" cy="4051365"/>
          </a:xfrm>
          <a:prstGeom prst="rect">
            <a:avLst/>
          </a:prstGeom>
          <a:noFill/>
        </p:spPr>
        <p:txBody>
          <a:bodyPr wrap="square">
            <a:sp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FE801A"/>
                </a:solidFill>
                <a:effectLst/>
                <a:uLnTx/>
                <a:uFillTx/>
                <a:latin typeface="Arial" panose="020B0604020202020204" pitchFamily="34" charset="0"/>
                <a:ea typeface="+mn-ea"/>
                <a:cs typeface="Arial" panose="020B0604020202020204" pitchFamily="34" charset="0"/>
              </a:rPr>
              <a:t>DEFINITION:  </a:t>
            </a:r>
            <a:r>
              <a:rPr kumimoji="0" lang="en-US"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Surgical orthodontics </a:t>
            </a:r>
            <a:r>
              <a:rPr kumimoji="0" 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refers to the various surgical procedures carried out as a part of overall orthodontic treatment plan.</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6666"/>
                </a:solidFill>
                <a:effectLst/>
                <a:uLnTx/>
                <a:uFillTx/>
                <a:latin typeface="Arial" panose="020B0604020202020204" pitchFamily="34" charset="0"/>
                <a:ea typeface="+mn-ea"/>
                <a:cs typeface="Arial" panose="020B0604020202020204" pitchFamily="34" charset="0"/>
              </a:rPr>
              <a:t>Can be carried out before, during or after completion of orthodontic treatment</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Surgical procedures are usually carried out:</a:t>
            </a:r>
          </a:p>
          <a:p>
            <a:pPr marL="457200" marR="0" lvl="0" indent="-457200" algn="l" defTabSz="685800" rtl="0" eaLnBrk="1" fontAlgn="auto" latinLnBrk="0" hangingPunct="1">
              <a:lnSpc>
                <a:spcPct val="90000"/>
              </a:lnSpc>
              <a:spcBef>
                <a:spcPts val="750"/>
              </a:spcBef>
              <a:spcAft>
                <a:spcPts val="0"/>
              </a:spcAft>
              <a:buClrTx/>
              <a:buSzTx/>
              <a:buFont typeface="+mj-lt"/>
              <a:buAutoNum type="arabicPeriod"/>
              <a:tabLst/>
              <a:defRPr/>
            </a:pPr>
            <a:r>
              <a:rPr kumimoji="0" 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To eliminate the existing etiologic factor</a:t>
            </a:r>
          </a:p>
          <a:p>
            <a:pPr marL="457200" marR="0" lvl="0" indent="-457200" algn="l" defTabSz="685800" rtl="0" eaLnBrk="1" fontAlgn="auto" latinLnBrk="0" hangingPunct="1">
              <a:lnSpc>
                <a:spcPct val="90000"/>
              </a:lnSpc>
              <a:spcBef>
                <a:spcPts val="750"/>
              </a:spcBef>
              <a:spcAft>
                <a:spcPts val="0"/>
              </a:spcAft>
              <a:buClrTx/>
              <a:buSzTx/>
              <a:buFont typeface="+mj-lt"/>
              <a:buAutoNum type="arabicPeriod"/>
              <a:tabLst/>
              <a:defRPr/>
            </a:pPr>
            <a:r>
              <a:rPr kumimoji="0" 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As a part of treatment plan</a:t>
            </a:r>
          </a:p>
          <a:p>
            <a:pPr marL="457200" marR="0" lvl="0" indent="-457200" algn="l" defTabSz="685800" rtl="0" eaLnBrk="1" fontAlgn="auto" latinLnBrk="0" hangingPunct="1">
              <a:lnSpc>
                <a:spcPct val="90000"/>
              </a:lnSpc>
              <a:spcBef>
                <a:spcPts val="750"/>
              </a:spcBef>
              <a:spcAft>
                <a:spcPts val="0"/>
              </a:spcAft>
              <a:buClrTx/>
              <a:buSzTx/>
              <a:buFont typeface="+mj-lt"/>
              <a:buAutoNum type="arabicPeriod"/>
              <a:tabLst/>
              <a:defRPr/>
            </a:pPr>
            <a:r>
              <a:rPr kumimoji="0" 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Facilitate correction of malocclusion by orthodontic techniques</a:t>
            </a:r>
          </a:p>
          <a:p>
            <a:pPr marL="457200" marR="0" lvl="0" indent="-457200" algn="l" defTabSz="685800" rtl="0" eaLnBrk="1" fontAlgn="auto" latinLnBrk="0" hangingPunct="1">
              <a:lnSpc>
                <a:spcPct val="90000"/>
              </a:lnSpc>
              <a:spcBef>
                <a:spcPts val="750"/>
              </a:spcBef>
              <a:spcAft>
                <a:spcPts val="0"/>
              </a:spcAft>
              <a:buClrTx/>
              <a:buSzTx/>
              <a:buFont typeface="+mj-lt"/>
              <a:buAutoNum type="arabicPeriod"/>
              <a:tabLst/>
              <a:defRPr/>
            </a:pPr>
            <a:r>
              <a:rPr kumimoji="0" 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Stabilize orthodontic treatment results &amp; prevent relapse</a:t>
            </a:r>
          </a:p>
          <a:p>
            <a:pPr marL="457200" marR="0" lvl="0" indent="-457200" algn="l" defTabSz="685800" rtl="0" eaLnBrk="1" fontAlgn="auto" latinLnBrk="0" hangingPunct="1">
              <a:lnSpc>
                <a:spcPct val="90000"/>
              </a:lnSpc>
              <a:spcBef>
                <a:spcPts val="750"/>
              </a:spcBef>
              <a:spcAft>
                <a:spcPts val="0"/>
              </a:spcAft>
              <a:buClrTx/>
              <a:buSzTx/>
              <a:buFont typeface="+mj-lt"/>
              <a:buAutoNum type="arabicPeriod"/>
              <a:tabLst/>
              <a:defRPr/>
            </a:pPr>
            <a:r>
              <a:rPr kumimoji="0" 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To correct severe skeletal discrepancies</a:t>
            </a:r>
          </a:p>
        </p:txBody>
      </p:sp>
    </p:spTree>
    <p:extLst>
      <p:ext uri="{BB962C8B-B14F-4D97-AF65-F5344CB8AC3E}">
        <p14:creationId xmlns:p14="http://schemas.microsoft.com/office/powerpoint/2010/main" val="9704561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79F694-DBA2-BCCB-EB53-B42E79333B75}"/>
              </a:ext>
            </a:extLst>
          </p:cNvPr>
          <p:cNvSpPr>
            <a:spLocks noGrp="1"/>
          </p:cNvSpPr>
          <p:nvPr>
            <p:ph type="body" sz="quarter" idx="10"/>
          </p:nvPr>
        </p:nvSpPr>
        <p:spPr>
          <a:xfrm>
            <a:off x="232051" y="133187"/>
            <a:ext cx="8679898" cy="415494"/>
          </a:xfrm>
        </p:spPr>
        <p:txBody>
          <a:bodyPr/>
          <a:lstStyle/>
          <a:p>
            <a:r>
              <a:rPr lang="en-GB" sz="2800" dirty="0"/>
              <a:t>Types of impaction</a:t>
            </a:r>
          </a:p>
        </p:txBody>
      </p:sp>
      <p:graphicFrame>
        <p:nvGraphicFramePr>
          <p:cNvPr id="3" name="Table 2">
            <a:extLst>
              <a:ext uri="{FF2B5EF4-FFF2-40B4-BE49-F238E27FC236}">
                <a16:creationId xmlns:a16="http://schemas.microsoft.com/office/drawing/2014/main" id="{7A321EFD-27EE-7AA6-7196-72DBE069FABF}"/>
              </a:ext>
            </a:extLst>
          </p:cNvPr>
          <p:cNvGraphicFramePr>
            <a:graphicFrameLocks noGrp="1"/>
          </p:cNvGraphicFramePr>
          <p:nvPr>
            <p:extLst>
              <p:ext uri="{D42A27DB-BD31-4B8C-83A1-F6EECF244321}">
                <p14:modId xmlns:p14="http://schemas.microsoft.com/office/powerpoint/2010/main" val="2271844369"/>
              </p:ext>
            </p:extLst>
          </p:nvPr>
        </p:nvGraphicFramePr>
        <p:xfrm>
          <a:off x="355095" y="548681"/>
          <a:ext cx="8433809" cy="5994010"/>
        </p:xfrm>
        <a:graphic>
          <a:graphicData uri="http://schemas.openxmlformats.org/drawingml/2006/table">
            <a:tbl>
              <a:tblPr>
                <a:tableStyleId>{8FD4443E-F989-4FC4-A0C8-D5A2AF1F390B}</a:tableStyleId>
              </a:tblPr>
              <a:tblGrid>
                <a:gridCol w="1773756">
                  <a:extLst>
                    <a:ext uri="{9D8B030D-6E8A-4147-A177-3AD203B41FA5}">
                      <a16:colId xmlns:a16="http://schemas.microsoft.com/office/drawing/2014/main" val="186830000"/>
                    </a:ext>
                  </a:extLst>
                </a:gridCol>
                <a:gridCol w="6660053">
                  <a:extLst>
                    <a:ext uri="{9D8B030D-6E8A-4147-A177-3AD203B41FA5}">
                      <a16:colId xmlns:a16="http://schemas.microsoft.com/office/drawing/2014/main" val="1604383960"/>
                    </a:ext>
                  </a:extLst>
                </a:gridCol>
              </a:tblGrid>
              <a:tr h="271279">
                <a:tc>
                  <a:txBody>
                    <a:bodyPr/>
                    <a:lstStyle/>
                    <a:p>
                      <a:pPr algn="ctr" fontAlgn="b"/>
                      <a:r>
                        <a:rPr lang="en-GB" sz="1800" b="1" dirty="0">
                          <a:effectLst/>
                        </a:rPr>
                        <a:t>Tooth Type</a:t>
                      </a:r>
                    </a:p>
                  </a:txBody>
                  <a:tcPr marL="71042" marR="71042" marT="35521" marB="3552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800" b="1" dirty="0">
                          <a:effectLst/>
                        </a:rPr>
                        <a:t>Types of Impaction</a:t>
                      </a:r>
                    </a:p>
                  </a:txBody>
                  <a:tcPr marL="71042" marR="71042" marT="35521" marB="35521"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0409949"/>
                  </a:ext>
                </a:extLst>
              </a:tr>
              <a:tr h="1022514">
                <a:tc>
                  <a:txBody>
                    <a:bodyPr/>
                    <a:lstStyle/>
                    <a:p>
                      <a:pPr algn="ctr" fontAlgn="base"/>
                      <a:r>
                        <a:rPr lang="en-GB" sz="1800" b="1" dirty="0">
                          <a:effectLst/>
                        </a:rPr>
                        <a:t>Canine</a:t>
                      </a:r>
                    </a:p>
                  </a:txBody>
                  <a:tcPr marL="71042" marR="71042" marT="35521" marB="355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fontAlgn="base">
                        <a:buFont typeface="Wingdings" panose="05000000000000000000" pitchFamily="2" charset="2"/>
                        <a:buChar char="q"/>
                      </a:pPr>
                      <a:r>
                        <a:rPr lang="en-US" sz="1600" b="1" dirty="0">
                          <a:effectLst/>
                        </a:rPr>
                        <a:t>Palatal Impaction</a:t>
                      </a:r>
                      <a:r>
                        <a:rPr lang="en-US" sz="1600" dirty="0">
                          <a:effectLst/>
                        </a:rPr>
                        <a:t>: The canine tooth is trapped in the palate (roof of the mouth. </a:t>
                      </a:r>
                    </a:p>
                    <a:p>
                      <a:pPr marL="285750" indent="-285750" fontAlgn="base">
                        <a:buFont typeface="Wingdings" panose="05000000000000000000" pitchFamily="2" charset="2"/>
                        <a:buChar char="q"/>
                      </a:pPr>
                      <a:r>
                        <a:rPr lang="en-US" sz="1600" b="1" dirty="0">
                          <a:effectLst/>
                        </a:rPr>
                        <a:t>Buccal Impaction</a:t>
                      </a:r>
                      <a:r>
                        <a:rPr lang="en-US" sz="1600" dirty="0">
                          <a:effectLst/>
                        </a:rPr>
                        <a:t>: The canine tooth is trapped against the outer surface of the jawbone.</a:t>
                      </a:r>
                    </a:p>
                  </a:txBody>
                  <a:tcPr marL="71042" marR="71042" marT="35521" marB="355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1268236"/>
                  </a:ext>
                </a:extLst>
              </a:tr>
              <a:tr h="1022514">
                <a:tc>
                  <a:txBody>
                    <a:bodyPr/>
                    <a:lstStyle/>
                    <a:p>
                      <a:pPr algn="ctr" fontAlgn="base"/>
                      <a:r>
                        <a:rPr lang="en-GB" sz="1800" b="1" dirty="0">
                          <a:effectLst/>
                        </a:rPr>
                        <a:t>Premolar</a:t>
                      </a:r>
                    </a:p>
                  </a:txBody>
                  <a:tcPr marL="71042" marR="71042" marT="35521" marB="355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fontAlgn="base">
                        <a:buFont typeface="Wingdings" panose="05000000000000000000" pitchFamily="2" charset="2"/>
                        <a:buChar char="q"/>
                      </a:pPr>
                      <a:r>
                        <a:rPr lang="en-US" sz="1600" b="1" dirty="0">
                          <a:effectLst/>
                        </a:rPr>
                        <a:t>Horizontal Impaction</a:t>
                      </a:r>
                      <a:r>
                        <a:rPr lang="en-US" sz="1600" dirty="0">
                          <a:effectLst/>
                        </a:rPr>
                        <a:t>: The premolar is lying horizontally against the adjacent tooth.  </a:t>
                      </a:r>
                    </a:p>
                    <a:p>
                      <a:pPr marL="285750" indent="-285750" fontAlgn="base">
                        <a:buFont typeface="Wingdings" panose="05000000000000000000" pitchFamily="2" charset="2"/>
                        <a:buChar char="q"/>
                      </a:pPr>
                      <a:r>
                        <a:rPr lang="en-US" sz="1600" b="1" dirty="0">
                          <a:effectLst/>
                        </a:rPr>
                        <a:t>Vertical Impaction</a:t>
                      </a:r>
                      <a:r>
                        <a:rPr lang="en-US" sz="1600" dirty="0">
                          <a:effectLst/>
                        </a:rPr>
                        <a:t>: The premolar is oriented vertically but fails to erupt properly.</a:t>
                      </a:r>
                    </a:p>
                  </a:txBody>
                  <a:tcPr marL="71042" marR="71042" marT="35521" marB="355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4549947"/>
                  </a:ext>
                </a:extLst>
              </a:tr>
              <a:tr h="1773747">
                <a:tc>
                  <a:txBody>
                    <a:bodyPr/>
                    <a:lstStyle/>
                    <a:p>
                      <a:pPr algn="ctr" fontAlgn="base"/>
                      <a:r>
                        <a:rPr lang="en-GB" sz="1800" b="1" dirty="0">
                          <a:effectLst/>
                        </a:rPr>
                        <a:t>Molar</a:t>
                      </a:r>
                    </a:p>
                  </a:txBody>
                  <a:tcPr marL="71042" marR="71042" marT="35521" marB="355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fontAlgn="base">
                        <a:buFont typeface="Wingdings" panose="05000000000000000000" pitchFamily="2" charset="2"/>
                        <a:buChar char="q"/>
                      </a:pPr>
                      <a:r>
                        <a:rPr lang="en-US" sz="1600" b="1" dirty="0" err="1">
                          <a:effectLst/>
                        </a:rPr>
                        <a:t>Mesioangular</a:t>
                      </a:r>
                      <a:r>
                        <a:rPr lang="en-US" sz="1600" dirty="0">
                          <a:effectLst/>
                        </a:rPr>
                        <a:t> Impaction: The molar is tilted forward towards the front of the mouth.</a:t>
                      </a:r>
                    </a:p>
                    <a:p>
                      <a:pPr marL="285750" indent="-285750" fontAlgn="base">
                        <a:buFont typeface="Wingdings" panose="05000000000000000000" pitchFamily="2" charset="2"/>
                        <a:buChar char="q"/>
                      </a:pPr>
                      <a:r>
                        <a:rPr lang="en-US" sz="1600" dirty="0">
                          <a:effectLst/>
                        </a:rPr>
                        <a:t> </a:t>
                      </a:r>
                      <a:r>
                        <a:rPr lang="en-US" sz="1600" b="1" dirty="0" err="1">
                          <a:effectLst/>
                        </a:rPr>
                        <a:t>Distoangular</a:t>
                      </a:r>
                      <a:r>
                        <a:rPr lang="en-US" sz="1600" dirty="0">
                          <a:effectLst/>
                        </a:rPr>
                        <a:t> Impaction: The molar is tilted backward towards the rear of the mouth.  </a:t>
                      </a:r>
                    </a:p>
                    <a:p>
                      <a:pPr marL="285750" indent="-285750" fontAlgn="base">
                        <a:buFont typeface="Wingdings" panose="05000000000000000000" pitchFamily="2" charset="2"/>
                        <a:buChar char="q"/>
                      </a:pPr>
                      <a:r>
                        <a:rPr lang="en-US" sz="1600" b="1" dirty="0">
                          <a:effectLst/>
                        </a:rPr>
                        <a:t>Horizontal Impaction</a:t>
                      </a:r>
                      <a:r>
                        <a:rPr lang="en-US" sz="1600" dirty="0">
                          <a:effectLst/>
                        </a:rPr>
                        <a:t>: The molar is lying horizontally against the adjacent tooth. </a:t>
                      </a:r>
                    </a:p>
                    <a:p>
                      <a:pPr marL="285750" indent="-285750" fontAlgn="base">
                        <a:buFont typeface="Wingdings" panose="05000000000000000000" pitchFamily="2" charset="2"/>
                        <a:buChar char="q"/>
                      </a:pPr>
                      <a:r>
                        <a:rPr lang="en-US" sz="1600" b="1" dirty="0">
                          <a:effectLst/>
                        </a:rPr>
                        <a:t>Vertical Impaction</a:t>
                      </a:r>
                      <a:r>
                        <a:rPr lang="en-US" sz="1600" dirty="0">
                          <a:effectLst/>
                        </a:rPr>
                        <a:t>: The molar is oriented vertically but fails to erupt properly.</a:t>
                      </a:r>
                    </a:p>
                    <a:p>
                      <a:pPr marL="285750" indent="-285750" fontAlgn="base">
                        <a:buFont typeface="Wingdings" panose="05000000000000000000" pitchFamily="2" charset="2"/>
                        <a:buChar char="q"/>
                      </a:pPr>
                      <a:r>
                        <a:rPr lang="en-US" sz="1600" b="1" dirty="0">
                          <a:effectLst/>
                        </a:rPr>
                        <a:t>Inverted impaction </a:t>
                      </a:r>
                      <a:r>
                        <a:rPr lang="en-US" sz="1600" dirty="0">
                          <a:effectLst/>
                        </a:rPr>
                        <a:t>: the roots is oriented upward and the crown downward.</a:t>
                      </a:r>
                    </a:p>
                  </a:txBody>
                  <a:tcPr marL="71042" marR="71042" marT="35521" marB="355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5841849"/>
                  </a:ext>
                </a:extLst>
              </a:tr>
              <a:tr h="1022514">
                <a:tc>
                  <a:txBody>
                    <a:bodyPr/>
                    <a:lstStyle/>
                    <a:p>
                      <a:pPr algn="ctr" fontAlgn="base"/>
                      <a:r>
                        <a:rPr lang="en-GB" sz="1800" b="1" dirty="0">
                          <a:effectLst/>
                        </a:rPr>
                        <a:t>Incisor</a:t>
                      </a:r>
                    </a:p>
                  </a:txBody>
                  <a:tcPr marL="71042" marR="71042" marT="35521" marB="355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fontAlgn="base">
                        <a:buFont typeface="Wingdings" panose="05000000000000000000" pitchFamily="2" charset="2"/>
                        <a:buChar char="q"/>
                      </a:pPr>
                      <a:r>
                        <a:rPr lang="en-US" sz="1600" b="1" dirty="0">
                          <a:effectLst/>
                        </a:rPr>
                        <a:t>Palatal Impaction</a:t>
                      </a:r>
                      <a:r>
                        <a:rPr lang="en-US" sz="1600" dirty="0">
                          <a:effectLst/>
                        </a:rPr>
                        <a:t>: The incisor tooth is trapped in the palate (roof of the mouth. </a:t>
                      </a:r>
                    </a:p>
                    <a:p>
                      <a:pPr marL="285750" indent="-285750" fontAlgn="base">
                        <a:buFont typeface="Wingdings" panose="05000000000000000000" pitchFamily="2" charset="2"/>
                        <a:buChar char="q"/>
                      </a:pPr>
                      <a:r>
                        <a:rPr lang="en-US" sz="1600" b="1" dirty="0">
                          <a:effectLst/>
                        </a:rPr>
                        <a:t>Buccal Impaction: </a:t>
                      </a:r>
                      <a:r>
                        <a:rPr lang="en-US" sz="1600" dirty="0">
                          <a:effectLst/>
                        </a:rPr>
                        <a:t>The incisor tooth is trapped against the outer surface of the jawbone.</a:t>
                      </a:r>
                    </a:p>
                  </a:txBody>
                  <a:tcPr marL="71042" marR="71042" marT="35521" marB="355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0595141"/>
                  </a:ext>
                </a:extLst>
              </a:tr>
            </a:tbl>
          </a:graphicData>
        </a:graphic>
      </p:graphicFrame>
    </p:spTree>
    <p:extLst>
      <p:ext uri="{BB962C8B-B14F-4D97-AF65-F5344CB8AC3E}">
        <p14:creationId xmlns:p14="http://schemas.microsoft.com/office/powerpoint/2010/main" val="20831103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6157022-F347-E581-E7A2-9C69D1817072}"/>
              </a:ext>
            </a:extLst>
          </p:cNvPr>
          <p:cNvGraphicFramePr>
            <a:graphicFrameLocks noGrp="1"/>
          </p:cNvGraphicFramePr>
          <p:nvPr>
            <p:extLst>
              <p:ext uri="{D42A27DB-BD31-4B8C-83A1-F6EECF244321}">
                <p14:modId xmlns:p14="http://schemas.microsoft.com/office/powerpoint/2010/main" val="1621133781"/>
              </p:ext>
            </p:extLst>
          </p:nvPr>
        </p:nvGraphicFramePr>
        <p:xfrm>
          <a:off x="457200" y="714356"/>
          <a:ext cx="8229600" cy="5996416"/>
        </p:xfrm>
        <a:graphic>
          <a:graphicData uri="http://schemas.openxmlformats.org/drawingml/2006/table">
            <a:tbl>
              <a:tblPr>
                <a:tableStyleId>{327F97BB-C833-4FB7-BDE5-3F7075034690}</a:tableStyleId>
              </a:tblPr>
              <a:tblGrid>
                <a:gridCol w="2337448">
                  <a:extLst>
                    <a:ext uri="{9D8B030D-6E8A-4147-A177-3AD203B41FA5}">
                      <a16:colId xmlns:a16="http://schemas.microsoft.com/office/drawing/2014/main" val="2673180702"/>
                    </a:ext>
                  </a:extLst>
                </a:gridCol>
                <a:gridCol w="5892152">
                  <a:extLst>
                    <a:ext uri="{9D8B030D-6E8A-4147-A177-3AD203B41FA5}">
                      <a16:colId xmlns:a16="http://schemas.microsoft.com/office/drawing/2014/main" val="1300955331"/>
                    </a:ext>
                  </a:extLst>
                </a:gridCol>
              </a:tblGrid>
              <a:tr h="280062">
                <a:tc>
                  <a:txBody>
                    <a:bodyPr/>
                    <a:lstStyle/>
                    <a:p>
                      <a:pPr algn="ctr" fontAlgn="b"/>
                      <a:r>
                        <a:rPr lang="en-GB" sz="1600" b="1" dirty="0">
                          <a:solidFill>
                            <a:schemeClr val="bg1"/>
                          </a:solidFill>
                          <a:effectLst/>
                        </a:rPr>
                        <a:t>Aspect</a:t>
                      </a:r>
                    </a:p>
                  </a:txBody>
                  <a:tcPr marL="66433" marR="66433" marT="33216" marB="3321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1600" b="1" dirty="0">
                          <a:solidFill>
                            <a:schemeClr val="bg1"/>
                          </a:solidFill>
                          <a:effectLst/>
                        </a:rPr>
                        <a:t>Description</a:t>
                      </a:r>
                    </a:p>
                  </a:txBody>
                  <a:tcPr marL="66433" marR="66433" marT="33216" marB="33216"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176101"/>
                  </a:ext>
                </a:extLst>
              </a:tr>
              <a:tr h="280062">
                <a:tc rowSpan="4">
                  <a:txBody>
                    <a:bodyPr/>
                    <a:lstStyle/>
                    <a:p>
                      <a:pPr fontAlgn="base"/>
                      <a:r>
                        <a:rPr lang="en-GB" sz="1600" b="1" dirty="0">
                          <a:solidFill>
                            <a:schemeClr val="bg1"/>
                          </a:solidFill>
                          <a:effectLst/>
                        </a:rPr>
                        <a:t>Indications</a:t>
                      </a: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GB" sz="1600" b="1" dirty="0">
                          <a:solidFill>
                            <a:schemeClr val="bg1"/>
                          </a:solidFill>
                          <a:effectLst/>
                        </a:rPr>
                        <a:t>- Severely crowded teeth</a:t>
                      </a: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1168402"/>
                  </a:ext>
                </a:extLst>
              </a:tr>
              <a:tr h="280062">
                <a:tc vMerge="1">
                  <a:txBody>
                    <a:bodyPr/>
                    <a:lstStyle/>
                    <a:p>
                      <a:pPr fontAlgn="base"/>
                      <a:endParaRPr lang="en-GB" sz="1600" b="1" dirty="0">
                        <a:solidFill>
                          <a:schemeClr val="bg1"/>
                        </a:solidFill>
                        <a:effectLst/>
                      </a:endParaRP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GB" sz="1600" b="1">
                          <a:solidFill>
                            <a:schemeClr val="bg1"/>
                          </a:solidFill>
                          <a:effectLst/>
                        </a:rPr>
                        <a:t>- Severely malaligned teeth</a:t>
                      </a: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2015931"/>
                  </a:ext>
                </a:extLst>
              </a:tr>
              <a:tr h="398896">
                <a:tc vMerge="1">
                  <a:txBody>
                    <a:bodyPr/>
                    <a:lstStyle/>
                    <a:p>
                      <a:pPr fontAlgn="base"/>
                      <a:endParaRPr lang="en-GB" sz="1600" b="1" dirty="0">
                        <a:solidFill>
                          <a:schemeClr val="bg1"/>
                        </a:solidFill>
                        <a:effectLst/>
                      </a:endParaRP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US" sz="1600" b="1">
                          <a:solidFill>
                            <a:schemeClr val="bg1"/>
                          </a:solidFill>
                          <a:effectLst/>
                        </a:rPr>
                        <a:t>- Limited tooth movement due to dense bone</a:t>
                      </a: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2077858"/>
                  </a:ext>
                </a:extLst>
              </a:tr>
              <a:tr h="398896">
                <a:tc vMerge="1">
                  <a:txBody>
                    <a:bodyPr/>
                    <a:lstStyle/>
                    <a:p>
                      <a:pPr fontAlgn="base"/>
                      <a:endParaRPr lang="en-GB" sz="1600" b="1" dirty="0">
                        <a:solidFill>
                          <a:schemeClr val="bg1"/>
                        </a:solidFill>
                        <a:effectLst/>
                      </a:endParaRP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US" sz="1600" b="1">
                          <a:solidFill>
                            <a:schemeClr val="bg1"/>
                          </a:solidFill>
                          <a:effectLst/>
                        </a:rPr>
                        <a:t>- Cases requiring accelerated orthodontic treatment</a:t>
                      </a: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2022399"/>
                  </a:ext>
                </a:extLst>
              </a:tr>
              <a:tr h="500160">
                <a:tc rowSpan="5">
                  <a:txBody>
                    <a:bodyPr/>
                    <a:lstStyle/>
                    <a:p>
                      <a:pPr fontAlgn="base"/>
                      <a:r>
                        <a:rPr lang="en-GB" sz="1600" b="1" dirty="0">
                          <a:solidFill>
                            <a:schemeClr val="bg1"/>
                          </a:solidFill>
                          <a:effectLst/>
                        </a:rPr>
                        <a:t>Contraindications</a:t>
                      </a: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GB" sz="1600" b="1">
                          <a:solidFill>
                            <a:schemeClr val="bg1"/>
                          </a:solidFill>
                          <a:effectLst/>
                        </a:rPr>
                        <a:t>- Uncontrolled periodontal disease</a:t>
                      </a: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6599776"/>
                  </a:ext>
                </a:extLst>
              </a:tr>
              <a:tr h="280062">
                <a:tc vMerge="1">
                  <a:txBody>
                    <a:bodyPr/>
                    <a:lstStyle/>
                    <a:p>
                      <a:pPr fontAlgn="base"/>
                      <a:endParaRPr lang="en-GB" sz="1600" b="1" dirty="0">
                        <a:solidFill>
                          <a:schemeClr val="bg1"/>
                        </a:solidFill>
                        <a:effectLst/>
                      </a:endParaRP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US" sz="1600" b="1">
                          <a:solidFill>
                            <a:schemeClr val="bg1"/>
                          </a:solidFill>
                          <a:effectLst/>
                        </a:rPr>
                        <a:t>- Active infection in the oral cavity</a:t>
                      </a: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6382867"/>
                  </a:ext>
                </a:extLst>
              </a:tr>
              <a:tr h="280062">
                <a:tc vMerge="1">
                  <a:txBody>
                    <a:bodyPr/>
                    <a:lstStyle/>
                    <a:p>
                      <a:pPr fontAlgn="base"/>
                      <a:endParaRPr lang="en-GB" sz="1600" b="1" dirty="0">
                        <a:solidFill>
                          <a:schemeClr val="bg1"/>
                        </a:solidFill>
                        <a:effectLst/>
                      </a:endParaRP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GB" sz="1600" b="1">
                          <a:solidFill>
                            <a:schemeClr val="bg1"/>
                          </a:solidFill>
                          <a:effectLst/>
                        </a:rPr>
                        <a:t>- Unstable medical conditions</a:t>
                      </a: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4123247"/>
                  </a:ext>
                </a:extLst>
              </a:tr>
              <a:tr h="280062">
                <a:tc vMerge="1">
                  <a:txBody>
                    <a:bodyPr/>
                    <a:lstStyle/>
                    <a:p>
                      <a:pPr fontAlgn="base"/>
                      <a:endParaRPr lang="en-GB" sz="1600" b="1" dirty="0">
                        <a:solidFill>
                          <a:schemeClr val="bg1"/>
                        </a:solidFill>
                        <a:effectLst/>
                      </a:endParaRP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US" sz="1600" b="1">
                          <a:solidFill>
                            <a:schemeClr val="bg1"/>
                          </a:solidFill>
                          <a:effectLst/>
                        </a:rPr>
                        <a:t>- Severe bone loss or bone pathology</a:t>
                      </a: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1430299"/>
                  </a:ext>
                </a:extLst>
              </a:tr>
              <a:tr h="398896">
                <a:tc vMerge="1">
                  <a:txBody>
                    <a:bodyPr/>
                    <a:lstStyle/>
                    <a:p>
                      <a:pPr fontAlgn="base"/>
                      <a:endParaRPr lang="en-GB" sz="1600" b="1" dirty="0">
                        <a:solidFill>
                          <a:schemeClr val="bg1"/>
                        </a:solidFill>
                        <a:effectLst/>
                      </a:endParaRP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US" sz="1600" b="1">
                          <a:solidFill>
                            <a:schemeClr val="bg1"/>
                          </a:solidFill>
                          <a:effectLst/>
                        </a:rPr>
                        <a:t>- Skeletal discrepancies requiring orthognathic surgery</a:t>
                      </a: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0631225"/>
                  </a:ext>
                </a:extLst>
              </a:tr>
              <a:tr h="280062">
                <a:tc rowSpan="6">
                  <a:txBody>
                    <a:bodyPr/>
                    <a:lstStyle/>
                    <a:p>
                      <a:pPr fontAlgn="base"/>
                      <a:r>
                        <a:rPr lang="en-GB" sz="1600" b="1" dirty="0">
                          <a:solidFill>
                            <a:schemeClr val="bg1"/>
                          </a:solidFill>
                          <a:effectLst/>
                        </a:rPr>
                        <a:t>Procedure</a:t>
                      </a: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GB" sz="1600" b="1">
                          <a:solidFill>
                            <a:schemeClr val="bg1"/>
                          </a:solidFill>
                          <a:effectLst/>
                        </a:rPr>
                        <a:t>1. Pre-surgical orthodontic preparation</a:t>
                      </a: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8414619"/>
                  </a:ext>
                </a:extLst>
              </a:tr>
              <a:tr h="280062">
                <a:tc vMerge="1">
                  <a:txBody>
                    <a:bodyPr/>
                    <a:lstStyle/>
                    <a:p>
                      <a:pPr fontAlgn="base"/>
                      <a:endParaRPr lang="en-GB" sz="1600" b="1">
                        <a:solidFill>
                          <a:schemeClr val="bg1"/>
                        </a:solidFill>
                        <a:effectLst/>
                      </a:endParaRP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US" sz="1600" b="1">
                          <a:solidFill>
                            <a:schemeClr val="bg1"/>
                          </a:solidFill>
                          <a:effectLst/>
                        </a:rPr>
                        <a:t>2. Administration of local anesthesia</a:t>
                      </a: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9119824"/>
                  </a:ext>
                </a:extLst>
              </a:tr>
              <a:tr h="280062">
                <a:tc vMerge="1">
                  <a:txBody>
                    <a:bodyPr/>
                    <a:lstStyle/>
                    <a:p>
                      <a:pPr fontAlgn="base"/>
                      <a:endParaRPr lang="en-GB" sz="1600" b="1" dirty="0">
                        <a:solidFill>
                          <a:schemeClr val="bg1"/>
                        </a:solidFill>
                        <a:effectLst/>
                      </a:endParaRP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US" sz="1600" b="1">
                          <a:solidFill>
                            <a:schemeClr val="bg1"/>
                          </a:solidFill>
                          <a:effectLst/>
                        </a:rPr>
                        <a:t>3. Incision and reflection of soft tissues</a:t>
                      </a: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5174970"/>
                  </a:ext>
                </a:extLst>
              </a:tr>
              <a:tr h="500160">
                <a:tc vMerge="1">
                  <a:txBody>
                    <a:bodyPr/>
                    <a:lstStyle/>
                    <a:p>
                      <a:pPr fontAlgn="base"/>
                      <a:endParaRPr lang="en-GB" sz="1600" b="1" dirty="0">
                        <a:solidFill>
                          <a:schemeClr val="bg1"/>
                        </a:solidFill>
                        <a:effectLst/>
                      </a:endParaRP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US" sz="1600" b="1" dirty="0">
                          <a:solidFill>
                            <a:schemeClr val="bg1"/>
                          </a:solidFill>
                          <a:effectLst/>
                        </a:rPr>
                        <a:t>4. Corticotomy performed using rotary instruments or </a:t>
                      </a:r>
                      <a:r>
                        <a:rPr lang="en-US" sz="1600" b="1" dirty="0" err="1">
                          <a:solidFill>
                            <a:schemeClr val="bg1"/>
                          </a:solidFill>
                          <a:effectLst/>
                        </a:rPr>
                        <a:t>piezosurgery</a:t>
                      </a:r>
                      <a:endParaRPr lang="en-US" sz="1600" b="1" dirty="0">
                        <a:solidFill>
                          <a:schemeClr val="bg1"/>
                        </a:solidFill>
                        <a:effectLst/>
                      </a:endParaRP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0802150"/>
                  </a:ext>
                </a:extLst>
              </a:tr>
              <a:tr h="500160">
                <a:tc vMerge="1">
                  <a:txBody>
                    <a:bodyPr/>
                    <a:lstStyle/>
                    <a:p>
                      <a:pPr fontAlgn="base"/>
                      <a:endParaRPr lang="en-GB" sz="1600" b="1" dirty="0">
                        <a:solidFill>
                          <a:schemeClr val="bg1"/>
                        </a:solidFill>
                        <a:effectLst/>
                      </a:endParaRP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US" sz="1600" b="1">
                          <a:solidFill>
                            <a:schemeClr val="bg1"/>
                          </a:solidFill>
                          <a:effectLst/>
                        </a:rPr>
                        <a:t>5. Orthodontic tooth movement initiated immediately post-surgery</a:t>
                      </a: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7672786"/>
                  </a:ext>
                </a:extLst>
              </a:tr>
              <a:tr h="398896">
                <a:tc vMerge="1">
                  <a:txBody>
                    <a:bodyPr/>
                    <a:lstStyle/>
                    <a:p>
                      <a:pPr fontAlgn="base"/>
                      <a:endParaRPr lang="en-GB" sz="1600" b="1" dirty="0">
                        <a:solidFill>
                          <a:schemeClr val="bg1"/>
                        </a:solidFill>
                        <a:effectLst/>
                      </a:endParaRP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base"/>
                      <a:r>
                        <a:rPr lang="en-US" sz="1600" b="1" dirty="0">
                          <a:solidFill>
                            <a:schemeClr val="bg1"/>
                          </a:solidFill>
                          <a:effectLst/>
                        </a:rPr>
                        <a:t>6. Follow-up visits for monitoring and adjustments</a:t>
                      </a:r>
                    </a:p>
                  </a:txBody>
                  <a:tcPr marL="66433" marR="66433" marT="33216" marB="332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4413140"/>
                  </a:ext>
                </a:extLst>
              </a:tr>
            </a:tbl>
          </a:graphicData>
        </a:graphic>
      </p:graphicFrame>
      <p:sp>
        <p:nvSpPr>
          <p:cNvPr id="3" name="Title 1">
            <a:extLst>
              <a:ext uri="{FF2B5EF4-FFF2-40B4-BE49-F238E27FC236}">
                <a16:creationId xmlns:a16="http://schemas.microsoft.com/office/drawing/2014/main" id="{F18C6114-48B0-C89B-3A9B-92AC11DD45AC}"/>
              </a:ext>
            </a:extLst>
          </p:cNvPr>
          <p:cNvSpPr txBox="1">
            <a:spLocks/>
          </p:cNvSpPr>
          <p:nvPr/>
        </p:nvSpPr>
        <p:spPr>
          <a:xfrm>
            <a:off x="457200" y="0"/>
            <a:ext cx="5482952" cy="714356"/>
          </a:xfrm>
          <a:prstGeom prst="rect">
            <a:avLst/>
          </a:prstGeom>
        </p:spPr>
        <p:txBody>
          <a:bodyPr vert="horz" lIns="91440" tIns="45720" rIns="91440" bIns="45720" rtlCol="0" anchor="ctr">
            <a:normAutofit/>
          </a:bodyPr>
          <a:lstStyle>
            <a:lvl1pPr algn="r" defTabSz="685800" rtl="0" eaLnBrk="1" latinLnBrk="0" hangingPunct="1">
              <a:lnSpc>
                <a:spcPct val="90000"/>
              </a:lnSpc>
              <a:spcBef>
                <a:spcPct val="0"/>
              </a:spcBef>
              <a:buNone/>
              <a:defRPr sz="3000" kern="1200" cap="all" baseline="0">
                <a:solidFill>
                  <a:schemeClr val="tx1"/>
                </a:solidFill>
                <a:latin typeface="+mj-lt"/>
                <a:ea typeface="+mj-ea"/>
                <a:cs typeface="+mj-cs"/>
              </a:defRPr>
            </a:lvl1pPr>
          </a:lstStyle>
          <a:p>
            <a:pPr fontAlgn="auto">
              <a:spcAft>
                <a:spcPts val="0"/>
              </a:spcAft>
            </a:pPr>
            <a:r>
              <a:rPr lang="en-US" b="1" dirty="0">
                <a:solidFill>
                  <a:srgbClr val="C00000"/>
                </a:solidFill>
                <a:effectLst>
                  <a:outerShdw blurRad="38100" dist="38100" dir="2700000" algn="tl">
                    <a:srgbClr val="000000">
                      <a:alpha val="43137"/>
                    </a:srgbClr>
                  </a:outerShdw>
                </a:effectLst>
                <a:latin typeface="+mn-lt"/>
              </a:rPr>
              <a:t>Corticotomy</a:t>
            </a:r>
          </a:p>
        </p:txBody>
      </p:sp>
    </p:spTree>
    <p:extLst>
      <p:ext uri="{BB962C8B-B14F-4D97-AF65-F5344CB8AC3E}">
        <p14:creationId xmlns:p14="http://schemas.microsoft.com/office/powerpoint/2010/main" val="8280622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917865-F463-613A-50C8-F0572C97EC3D}"/>
              </a:ext>
            </a:extLst>
          </p:cNvPr>
          <p:cNvSpPr txBox="1"/>
          <p:nvPr/>
        </p:nvSpPr>
        <p:spPr>
          <a:xfrm>
            <a:off x="2286000" y="1720840"/>
            <a:ext cx="6606480" cy="4093428"/>
          </a:xfrm>
          <a:prstGeom prst="rect">
            <a:avLst/>
          </a:prstGeom>
          <a:noFill/>
        </p:spPr>
        <p:txBody>
          <a:bodyPr wrap="square">
            <a:spAutoFit/>
          </a:bodyPr>
          <a:lstStyle/>
          <a:p>
            <a:pPr marL="342900" indent="-342900">
              <a:buFont typeface="Wingdings" panose="05000000000000000000" pitchFamily="2" charset="2"/>
              <a:buChar char="q"/>
            </a:pPr>
            <a:r>
              <a:rPr lang="en-US" sz="2000" b="1" dirty="0">
                <a:solidFill>
                  <a:srgbClr val="002060"/>
                </a:solidFill>
              </a:rPr>
              <a:t> Is a surgical procedure involving the </a:t>
            </a:r>
            <a:r>
              <a:rPr lang="en-US" sz="2000" b="1" i="1" u="sng" dirty="0">
                <a:solidFill>
                  <a:srgbClr val="002060"/>
                </a:solidFill>
              </a:rPr>
              <a:t>intentional cutting of the outer layer of bone (cortex) </a:t>
            </a:r>
            <a:r>
              <a:rPr lang="en-US" sz="2000" b="1" dirty="0">
                <a:solidFill>
                  <a:srgbClr val="002060"/>
                </a:solidFill>
              </a:rPr>
              <a:t>to facilitate orthodontic treatment or bone healing. </a:t>
            </a:r>
          </a:p>
          <a:p>
            <a:pPr marL="342900" indent="-342900">
              <a:buFont typeface="Wingdings" panose="05000000000000000000" pitchFamily="2" charset="2"/>
              <a:buChar char="q"/>
            </a:pPr>
            <a:endParaRPr lang="en-US" sz="2000" b="1" dirty="0">
              <a:solidFill>
                <a:srgbClr val="002060"/>
              </a:solidFill>
            </a:endParaRPr>
          </a:p>
          <a:p>
            <a:pPr marL="342900" indent="-342900">
              <a:buFont typeface="Wingdings" panose="05000000000000000000" pitchFamily="2" charset="2"/>
              <a:buChar char="q"/>
            </a:pPr>
            <a:r>
              <a:rPr lang="en-US" sz="2000" b="1" dirty="0">
                <a:solidFill>
                  <a:srgbClr val="002060"/>
                </a:solidFill>
              </a:rPr>
              <a:t>It's commonly used to accelerate tooth movement during orthodontic treatment by </a:t>
            </a:r>
            <a:r>
              <a:rPr lang="en-US" sz="2000" b="1" i="1" u="sng" dirty="0">
                <a:solidFill>
                  <a:srgbClr val="002060"/>
                </a:solidFill>
              </a:rPr>
              <a:t>creating temporary weakening of the bone</a:t>
            </a:r>
            <a:r>
              <a:rPr lang="en-US" sz="2000" b="1" dirty="0">
                <a:solidFill>
                  <a:srgbClr val="002060"/>
                </a:solidFill>
              </a:rPr>
              <a:t>, which allows teeth to move more quickly into their desired positions. </a:t>
            </a:r>
          </a:p>
          <a:p>
            <a:pPr marL="342900" indent="-342900">
              <a:buFont typeface="Wingdings" panose="05000000000000000000" pitchFamily="2" charset="2"/>
              <a:buChar char="q"/>
            </a:pPr>
            <a:endParaRPr lang="en-US" sz="2000" b="1" dirty="0">
              <a:solidFill>
                <a:srgbClr val="002060"/>
              </a:solidFill>
            </a:endParaRPr>
          </a:p>
          <a:p>
            <a:pPr marL="342900" indent="-342900">
              <a:buFont typeface="Wingdings" panose="05000000000000000000" pitchFamily="2" charset="2"/>
              <a:buChar char="q"/>
            </a:pPr>
            <a:r>
              <a:rPr lang="en-US" sz="2000" b="1" dirty="0">
                <a:solidFill>
                  <a:srgbClr val="002060"/>
                </a:solidFill>
              </a:rPr>
              <a:t>This procedure is typically performed by an oral surgeon or a periodontist in coordination with an orthodontist.</a:t>
            </a:r>
            <a:endParaRPr lang="en-GB" sz="2000" b="1" dirty="0">
              <a:solidFill>
                <a:srgbClr val="002060"/>
              </a:solidFill>
            </a:endParaRPr>
          </a:p>
        </p:txBody>
      </p:sp>
      <p:sp>
        <p:nvSpPr>
          <p:cNvPr id="5" name="TextBox 4">
            <a:extLst>
              <a:ext uri="{FF2B5EF4-FFF2-40B4-BE49-F238E27FC236}">
                <a16:creationId xmlns:a16="http://schemas.microsoft.com/office/drawing/2014/main" id="{FAC2A76E-89A4-C646-BD13-2C9F6AD276D5}"/>
              </a:ext>
            </a:extLst>
          </p:cNvPr>
          <p:cNvSpPr txBox="1"/>
          <p:nvPr/>
        </p:nvSpPr>
        <p:spPr>
          <a:xfrm>
            <a:off x="4355976" y="692696"/>
            <a:ext cx="1800200" cy="400110"/>
          </a:xfrm>
          <a:prstGeom prst="rect">
            <a:avLst/>
          </a:prstGeom>
          <a:noFill/>
        </p:spPr>
        <p:txBody>
          <a:bodyPr wrap="square">
            <a:spAutoFit/>
          </a:bodyPr>
          <a:lstStyle/>
          <a:p>
            <a:r>
              <a:rPr lang="en-US" sz="2000" b="1" dirty="0" err="1">
                <a:solidFill>
                  <a:srgbClr val="C00000"/>
                </a:solidFill>
              </a:rPr>
              <a:t>Corticotomy</a:t>
            </a:r>
            <a:endParaRPr lang="en-GB" sz="2000" dirty="0"/>
          </a:p>
        </p:txBody>
      </p:sp>
    </p:spTree>
    <p:extLst>
      <p:ext uri="{BB962C8B-B14F-4D97-AF65-F5344CB8AC3E}">
        <p14:creationId xmlns:p14="http://schemas.microsoft.com/office/powerpoint/2010/main" val="16868682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lose-up of a close-up of teeth with braces&#10;&#10;Description automatically generated">
            <a:extLst>
              <a:ext uri="{FF2B5EF4-FFF2-40B4-BE49-F238E27FC236}">
                <a16:creationId xmlns:a16="http://schemas.microsoft.com/office/drawing/2014/main" id="{B163C0D7-4837-409E-B5F1-079300386121}"/>
              </a:ext>
            </a:extLst>
          </p:cNvPr>
          <p:cNvPicPr>
            <a:picLocks noChangeAspect="1"/>
          </p:cNvPicPr>
          <p:nvPr/>
        </p:nvPicPr>
        <p:blipFill rotWithShape="1">
          <a:blip r:embed="rId2"/>
          <a:srcRect t="6756" r="2" b="2"/>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descr="A close up of a person's mouth&#10;&#10;Description automatically generated">
            <a:extLst>
              <a:ext uri="{FF2B5EF4-FFF2-40B4-BE49-F238E27FC236}">
                <a16:creationId xmlns:a16="http://schemas.microsoft.com/office/drawing/2014/main" id="{66773DBE-CB50-0056-0480-14FFDF9E43AC}"/>
              </a:ext>
            </a:extLst>
          </p:cNvPr>
          <p:cNvPicPr>
            <a:picLocks noChangeAspect="1"/>
          </p:cNvPicPr>
          <p:nvPr/>
        </p:nvPicPr>
        <p:blipFill rotWithShape="1">
          <a:blip r:embed="rId3"/>
          <a:srcRect r="-2" b="7689"/>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itle 1">
            <a:extLst>
              <a:ext uri="{FF2B5EF4-FFF2-40B4-BE49-F238E27FC236}">
                <a16:creationId xmlns:a16="http://schemas.microsoft.com/office/drawing/2014/main" id="{FD26675B-FE36-BB5A-5110-88FE0331BB0C}"/>
              </a:ext>
            </a:extLst>
          </p:cNvPr>
          <p:cNvSpPr txBox="1">
            <a:spLocks/>
          </p:cNvSpPr>
          <p:nvPr/>
        </p:nvSpPr>
        <p:spPr>
          <a:xfrm>
            <a:off x="336042" y="859536"/>
            <a:ext cx="3624601" cy="124358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fontAlgn="auto">
              <a:spcAft>
                <a:spcPts val="600"/>
              </a:spcAft>
            </a:pPr>
            <a:r>
              <a:rPr lang="en-US" sz="3000" b="1" u="sng" kern="1200" dirty="0">
                <a:solidFill>
                  <a:schemeClr val="tx1"/>
                </a:solidFill>
                <a:effectLst>
                  <a:outerShdw blurRad="38100" dist="38100" dir="2700000" algn="tl">
                    <a:srgbClr val="000000">
                      <a:alpha val="43137"/>
                    </a:srgbClr>
                  </a:outerShdw>
                </a:effectLst>
                <a:latin typeface="+mj-lt"/>
                <a:ea typeface="+mj-ea"/>
                <a:cs typeface="+mj-cs"/>
              </a:rPr>
              <a:t>Corticotomy</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Content Placeholder 2">
            <a:extLst>
              <a:ext uri="{FF2B5EF4-FFF2-40B4-BE49-F238E27FC236}">
                <a16:creationId xmlns:a16="http://schemas.microsoft.com/office/drawing/2014/main" id="{D3231003-96BF-9DEB-F4A3-44B5B8FDBE97}"/>
              </a:ext>
            </a:extLst>
          </p:cNvPr>
          <p:cNvSpPr txBox="1">
            <a:spLocks/>
          </p:cNvSpPr>
          <p:nvPr/>
        </p:nvSpPr>
        <p:spPr>
          <a:xfrm>
            <a:off x="96012" y="2232982"/>
            <a:ext cx="4242461" cy="397615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228600" marR="0" lvl="0" indent="-285750" defTabSz="914400" fontAlgn="auto">
              <a:lnSpc>
                <a:spcPct val="110000"/>
              </a:lnSpc>
              <a:spcBef>
                <a:spcPts val="750"/>
              </a:spcBef>
              <a:spcAft>
                <a:spcPts val="0"/>
              </a:spcAft>
              <a:buClrTx/>
              <a:buSzTx/>
              <a:buFont typeface="Wingdings" panose="05000000000000000000" pitchFamily="2" charset="2"/>
              <a:buChar char="q"/>
              <a:tabLst/>
              <a:defRPr/>
            </a:pPr>
            <a:r>
              <a:rPr kumimoji="0" lang="en-US" sz="16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Corticotomy is an adjunct surgery for malocclusion with wide generalized spacing.</a:t>
            </a:r>
          </a:p>
          <a:p>
            <a:pPr marL="228600" marR="0" lvl="0" indent="-285750" defTabSz="914400" fontAlgn="auto">
              <a:lnSpc>
                <a:spcPct val="110000"/>
              </a:lnSpc>
              <a:spcBef>
                <a:spcPts val="750"/>
              </a:spcBef>
              <a:spcAft>
                <a:spcPts val="0"/>
              </a:spcAft>
              <a:buClrTx/>
              <a:buSzTx/>
              <a:buFont typeface="Wingdings" panose="05000000000000000000" pitchFamily="2" charset="2"/>
              <a:buChar char="q"/>
              <a:tabLst/>
              <a:defRPr/>
            </a:pPr>
            <a:r>
              <a:rPr kumimoji="0" lang="en-US" sz="16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The buccal palatal flaps are raised.</a:t>
            </a:r>
          </a:p>
          <a:p>
            <a:pPr marL="228600" marR="0" lvl="0" indent="-285750" defTabSz="914400" fontAlgn="auto">
              <a:lnSpc>
                <a:spcPct val="110000"/>
              </a:lnSpc>
              <a:spcBef>
                <a:spcPts val="750"/>
              </a:spcBef>
              <a:spcAft>
                <a:spcPts val="0"/>
              </a:spcAft>
              <a:buClrTx/>
              <a:buSzTx/>
              <a:buFont typeface="Wingdings" panose="05000000000000000000" pitchFamily="2" charset="2"/>
              <a:buChar char="q"/>
              <a:tabLst/>
              <a:defRPr/>
            </a:pPr>
            <a:r>
              <a:rPr kumimoji="0" lang="en-US" sz="16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The vertical cuts are placed in the cortical bone parallel to the roots. These vertical cuts on both palatal &amp; buccal side are joined by horizontal bone cuts that extend the depth of cortical bone.</a:t>
            </a:r>
          </a:p>
          <a:p>
            <a:pPr marL="228600" marR="0" lvl="0" indent="-285750" defTabSz="914400" fontAlgn="auto">
              <a:lnSpc>
                <a:spcPct val="110000"/>
              </a:lnSpc>
              <a:spcBef>
                <a:spcPts val="750"/>
              </a:spcBef>
              <a:spcAft>
                <a:spcPts val="0"/>
              </a:spcAft>
              <a:buClrTx/>
              <a:buSzTx/>
              <a:buFont typeface="Wingdings" panose="05000000000000000000" pitchFamily="2" charset="2"/>
              <a:buChar char="q"/>
              <a:tabLst/>
              <a:defRPr/>
            </a:pPr>
            <a:r>
              <a:rPr kumimoji="0" lang="en-US" sz="16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The sutures are placed &amp; orthodontic appliance is placed after 2-3weeks.</a:t>
            </a:r>
          </a:p>
          <a:p>
            <a:pPr marL="228600" marR="0" lvl="0" indent="-285750" defTabSz="914400" fontAlgn="auto">
              <a:lnSpc>
                <a:spcPct val="110000"/>
              </a:lnSpc>
              <a:spcBef>
                <a:spcPts val="750"/>
              </a:spcBef>
              <a:spcAft>
                <a:spcPts val="0"/>
              </a:spcAft>
              <a:buClrTx/>
              <a:buSzTx/>
              <a:buFont typeface="Wingdings" panose="05000000000000000000" pitchFamily="2" charset="2"/>
              <a:buChar char="q"/>
              <a:tabLst/>
              <a:defRPr/>
            </a:pPr>
            <a:r>
              <a:rPr kumimoji="0" lang="en-US" sz="1600" b="1" i="0" u="none" strike="noStrike"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rPr>
              <a:t>Now the tooth move within the cancellous bone  and the treatment time is appreciably reduced.</a:t>
            </a:r>
          </a:p>
        </p:txBody>
      </p:sp>
    </p:spTree>
    <p:extLst>
      <p:ext uri="{BB962C8B-B14F-4D97-AF65-F5344CB8AC3E}">
        <p14:creationId xmlns:p14="http://schemas.microsoft.com/office/powerpoint/2010/main" val="13176967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372D99-7C80-2BC8-C2B2-6A4210809690}"/>
              </a:ext>
            </a:extLst>
          </p:cNvPr>
          <p:cNvSpPr>
            <a:spLocks noGrp="1"/>
          </p:cNvSpPr>
          <p:nvPr>
            <p:ph type="body" sz="quarter" idx="10"/>
          </p:nvPr>
        </p:nvSpPr>
        <p:spPr>
          <a:xfrm>
            <a:off x="94635" y="548177"/>
            <a:ext cx="8679898" cy="724247"/>
          </a:xfrm>
        </p:spPr>
        <p:txBody>
          <a:bodyPr/>
          <a:lstStyle/>
          <a:p>
            <a:r>
              <a:rPr lang="en-GB" sz="3600" b="1" dirty="0">
                <a:solidFill>
                  <a:srgbClr val="C00000"/>
                </a:solidFill>
                <a:effectLst>
                  <a:outerShdw blurRad="38100" dist="38100" dir="2700000" algn="tl">
                    <a:srgbClr val="000000">
                      <a:alpha val="43137"/>
                    </a:srgbClr>
                  </a:outerShdw>
                </a:effectLst>
              </a:rPr>
              <a:t>Frenectomy</a:t>
            </a:r>
          </a:p>
        </p:txBody>
      </p:sp>
      <p:sp>
        <p:nvSpPr>
          <p:cNvPr id="7" name="TextBox 6">
            <a:extLst>
              <a:ext uri="{FF2B5EF4-FFF2-40B4-BE49-F238E27FC236}">
                <a16:creationId xmlns:a16="http://schemas.microsoft.com/office/drawing/2014/main" id="{10EC1D22-24F7-6059-BA42-C377457BC439}"/>
              </a:ext>
            </a:extLst>
          </p:cNvPr>
          <p:cNvSpPr txBox="1"/>
          <p:nvPr/>
        </p:nvSpPr>
        <p:spPr>
          <a:xfrm>
            <a:off x="94635" y="2947219"/>
            <a:ext cx="8674962" cy="400110"/>
          </a:xfrm>
          <a:prstGeom prst="rect">
            <a:avLst/>
          </a:prstGeom>
          <a:noFill/>
        </p:spPr>
        <p:txBody>
          <a:bodyPr wrap="square">
            <a:spAutoFit/>
          </a:bodyPr>
          <a:lstStyle/>
          <a:p>
            <a:r>
              <a:rPr lang="en-US" sz="2000" b="1" dirty="0">
                <a:solidFill>
                  <a:srgbClr val="C00000"/>
                </a:solidFill>
              </a:rPr>
              <a:t>Frenotomy:</a:t>
            </a:r>
            <a:r>
              <a:rPr lang="en-US" sz="2000" b="1" dirty="0">
                <a:solidFill>
                  <a:srgbClr val="002060"/>
                </a:solidFill>
              </a:rPr>
              <a:t> is the incision and the relocation of the frenal attachment. </a:t>
            </a:r>
            <a:endParaRPr lang="en-GB" sz="2000" b="1" dirty="0">
              <a:solidFill>
                <a:srgbClr val="002060"/>
              </a:solidFill>
            </a:endParaRPr>
          </a:p>
        </p:txBody>
      </p:sp>
      <p:sp>
        <p:nvSpPr>
          <p:cNvPr id="9" name="TextBox 8">
            <a:extLst>
              <a:ext uri="{FF2B5EF4-FFF2-40B4-BE49-F238E27FC236}">
                <a16:creationId xmlns:a16="http://schemas.microsoft.com/office/drawing/2014/main" id="{7EE454B2-A70B-363C-835F-3E92B298B8FD}"/>
              </a:ext>
            </a:extLst>
          </p:cNvPr>
          <p:cNvSpPr txBox="1"/>
          <p:nvPr/>
        </p:nvSpPr>
        <p:spPr>
          <a:xfrm>
            <a:off x="99256" y="1710432"/>
            <a:ext cx="8945488" cy="1015663"/>
          </a:xfrm>
          <a:prstGeom prst="rect">
            <a:avLst/>
          </a:prstGeom>
          <a:noFill/>
        </p:spPr>
        <p:txBody>
          <a:bodyPr wrap="square">
            <a:spAutoFit/>
          </a:bodyPr>
          <a:lstStyle/>
          <a:p>
            <a:r>
              <a:rPr lang="en-US" sz="2000" b="1" dirty="0">
                <a:solidFill>
                  <a:srgbClr val="C00000"/>
                </a:solidFill>
              </a:rPr>
              <a:t>Frenectomy:</a:t>
            </a:r>
            <a:r>
              <a:rPr lang="en-US" sz="2000" b="1" dirty="0">
                <a:solidFill>
                  <a:srgbClr val="015153"/>
                </a:solidFill>
              </a:rPr>
              <a:t> is complete removal of the frenum including its attachment to the underlying bone and may be required for correction of abnormal diastema between the maxillary central incisors </a:t>
            </a:r>
            <a:endParaRPr lang="en-GB" sz="2000" b="1" dirty="0">
              <a:solidFill>
                <a:srgbClr val="015153"/>
              </a:solidFill>
            </a:endParaRPr>
          </a:p>
        </p:txBody>
      </p:sp>
      <p:sp>
        <p:nvSpPr>
          <p:cNvPr id="4" name="TextBox 3">
            <a:extLst>
              <a:ext uri="{FF2B5EF4-FFF2-40B4-BE49-F238E27FC236}">
                <a16:creationId xmlns:a16="http://schemas.microsoft.com/office/drawing/2014/main" id="{1CE13DA1-61F5-F0F1-318B-78BDECC14776}"/>
              </a:ext>
            </a:extLst>
          </p:cNvPr>
          <p:cNvSpPr txBox="1"/>
          <p:nvPr/>
        </p:nvSpPr>
        <p:spPr>
          <a:xfrm>
            <a:off x="43760" y="3602111"/>
            <a:ext cx="9280768" cy="1025922"/>
          </a:xfrm>
          <a:prstGeom prst="rect">
            <a:avLst/>
          </a:prstGeom>
          <a:noFill/>
        </p:spPr>
        <p:txBody>
          <a:bodyPr wrap="square">
            <a:spAutoFit/>
          </a:bodyPr>
          <a:lstStyle/>
          <a:p>
            <a:pPr marR="0" lvl="0" algn="l" defTabSz="685800" rtl="0" eaLnBrk="1" fontAlgn="auto" latinLnBrk="0" hangingPunct="1">
              <a:lnSpc>
                <a:spcPct val="90000"/>
              </a:lnSpc>
              <a:spcBef>
                <a:spcPts val="750"/>
              </a:spcBef>
              <a:spcAft>
                <a:spcPts val="0"/>
              </a:spcAft>
              <a:buClrTx/>
              <a:buSzTx/>
              <a:tabLst/>
              <a:defRPr/>
            </a:pPr>
            <a:r>
              <a:rPr kumimoji="0" lang="en-US" sz="2000" b="1" i="1" u="sng"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The RULE!!!-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presence of a maxillary diastema does not prompt early </a:t>
            </a:r>
            <a:r>
              <a:rPr kumimoji="0" lang="en-US" sz="2000" b="1" i="1" u="sng"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Frenectomy-wait Until The Canines And  Laterals Erupt</a:t>
            </a:r>
          </a:p>
        </p:txBody>
      </p:sp>
      <p:pic>
        <p:nvPicPr>
          <p:cNvPr id="8" name="Graphic 7" descr="Alarm clock with solid fill">
            <a:extLst>
              <a:ext uri="{FF2B5EF4-FFF2-40B4-BE49-F238E27FC236}">
                <a16:creationId xmlns:a16="http://schemas.microsoft.com/office/drawing/2014/main" id="{247FCFFD-D032-A766-3C17-0A9574A1EA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3655" y="4761693"/>
            <a:ext cx="1570521" cy="1570521"/>
          </a:xfrm>
          <a:prstGeom prst="rect">
            <a:avLst/>
          </a:prstGeom>
        </p:spPr>
      </p:pic>
      <p:grpSp>
        <p:nvGrpSpPr>
          <p:cNvPr id="13" name="Graphic 11" descr="Good Idea outline">
            <a:extLst>
              <a:ext uri="{FF2B5EF4-FFF2-40B4-BE49-F238E27FC236}">
                <a16:creationId xmlns:a16="http://schemas.microsoft.com/office/drawing/2014/main" id="{EBF85F10-7493-643C-89D5-28DE0C1619BE}"/>
              </a:ext>
            </a:extLst>
          </p:cNvPr>
          <p:cNvGrpSpPr/>
          <p:nvPr/>
        </p:nvGrpSpPr>
        <p:grpSpPr>
          <a:xfrm>
            <a:off x="2483768" y="4899543"/>
            <a:ext cx="1112949" cy="1320039"/>
            <a:chOff x="1848469" y="4852408"/>
            <a:chExt cx="1112949" cy="1320039"/>
          </a:xfrm>
          <a:solidFill>
            <a:srgbClr val="000000"/>
          </a:solidFill>
        </p:grpSpPr>
        <p:sp>
          <p:nvSpPr>
            <p:cNvPr id="14" name="Freeform: Shape 13">
              <a:extLst>
                <a:ext uri="{FF2B5EF4-FFF2-40B4-BE49-F238E27FC236}">
                  <a16:creationId xmlns:a16="http://schemas.microsoft.com/office/drawing/2014/main" id="{5278A968-3362-E314-8E81-8BBE4756BDFF}"/>
                </a:ext>
              </a:extLst>
            </p:cNvPr>
            <p:cNvSpPr/>
            <p:nvPr/>
          </p:nvSpPr>
          <p:spPr>
            <a:xfrm>
              <a:off x="1848469" y="4852408"/>
              <a:ext cx="1112949" cy="1320039"/>
            </a:xfrm>
            <a:custGeom>
              <a:avLst/>
              <a:gdLst>
                <a:gd name="connsiteX0" fmla="*/ 193378 w 1112949"/>
                <a:gd name="connsiteY0" fmla="*/ 906027 h 1320039"/>
                <a:gd name="connsiteX1" fmla="*/ 193378 w 1112949"/>
                <a:gd name="connsiteY1" fmla="*/ 1320039 h 1320039"/>
                <a:gd name="connsiteX2" fmla="*/ 710341 w 1112949"/>
                <a:gd name="connsiteY2" fmla="*/ 1320039 h 1320039"/>
                <a:gd name="connsiteX3" fmla="*/ 710341 w 1112949"/>
                <a:gd name="connsiteY3" fmla="*/ 1123724 h 1320039"/>
                <a:gd name="connsiteX4" fmla="*/ 790503 w 1112949"/>
                <a:gd name="connsiteY4" fmla="*/ 1123724 h 1320039"/>
                <a:gd name="connsiteX5" fmla="*/ 983547 w 1112949"/>
                <a:gd name="connsiteY5" fmla="*/ 930681 h 1320039"/>
                <a:gd name="connsiteX6" fmla="*/ 983547 w 1112949"/>
                <a:gd name="connsiteY6" fmla="*/ 927409 h 1320039"/>
                <a:gd name="connsiteX7" fmla="*/ 983547 w 1112949"/>
                <a:gd name="connsiteY7" fmla="*/ 829251 h 1320039"/>
                <a:gd name="connsiteX8" fmla="*/ 1055529 w 1112949"/>
                <a:gd name="connsiteY8" fmla="*/ 829251 h 1320039"/>
                <a:gd name="connsiteX9" fmla="*/ 1096428 w 1112949"/>
                <a:gd name="connsiteY9" fmla="*/ 714734 h 1320039"/>
                <a:gd name="connsiteX10" fmla="*/ 983547 w 1112949"/>
                <a:gd name="connsiteY10" fmla="*/ 518419 h 1320039"/>
                <a:gd name="connsiteX11" fmla="*/ 983547 w 1112949"/>
                <a:gd name="connsiteY11" fmla="*/ 510239 h 1320039"/>
                <a:gd name="connsiteX12" fmla="*/ 510066 w 1112949"/>
                <a:gd name="connsiteY12" fmla="*/ 333 h 1320039"/>
                <a:gd name="connsiteX13" fmla="*/ 509904 w 1112949"/>
                <a:gd name="connsiteY13" fmla="*/ 327 h 1320039"/>
                <a:gd name="connsiteX14" fmla="*/ 491646 w 1112949"/>
                <a:gd name="connsiteY14" fmla="*/ 0 h 1320039"/>
                <a:gd name="connsiteX15" fmla="*/ 335 w 1112949"/>
                <a:gd name="connsiteY15" fmla="*/ 474134 h 1320039"/>
                <a:gd name="connsiteX16" fmla="*/ 335 w 1112949"/>
                <a:gd name="connsiteY16" fmla="*/ 510010 h 1320039"/>
                <a:gd name="connsiteX17" fmla="*/ 193378 w 1112949"/>
                <a:gd name="connsiteY17" fmla="*/ 906027 h 1320039"/>
                <a:gd name="connsiteX18" fmla="*/ 32956 w 1112949"/>
                <a:gd name="connsiteY18" fmla="*/ 508816 h 1320039"/>
                <a:gd name="connsiteX19" fmla="*/ 32956 w 1112949"/>
                <a:gd name="connsiteY19" fmla="*/ 475312 h 1320039"/>
                <a:gd name="connsiteX20" fmla="*/ 491646 w 1112949"/>
                <a:gd name="connsiteY20" fmla="*/ 32719 h 1320039"/>
                <a:gd name="connsiteX21" fmla="*/ 508709 w 1112949"/>
                <a:gd name="connsiteY21" fmla="*/ 33030 h 1320039"/>
                <a:gd name="connsiteX22" fmla="*/ 950893 w 1112949"/>
                <a:gd name="connsiteY22" fmla="*/ 508816 h 1320039"/>
                <a:gd name="connsiteX23" fmla="*/ 950893 w 1112949"/>
                <a:gd name="connsiteY23" fmla="*/ 526926 h 1320039"/>
                <a:gd name="connsiteX24" fmla="*/ 955244 w 1112949"/>
                <a:gd name="connsiteY24" fmla="*/ 534501 h 1320039"/>
                <a:gd name="connsiteX25" fmla="*/ 1068126 w 1112949"/>
                <a:gd name="connsiteY25" fmla="*/ 730816 h 1320039"/>
                <a:gd name="connsiteX26" fmla="*/ 1068567 w 1112949"/>
                <a:gd name="connsiteY26" fmla="*/ 731568 h 1320039"/>
                <a:gd name="connsiteX27" fmla="*/ 1069042 w 1112949"/>
                <a:gd name="connsiteY27" fmla="*/ 732305 h 1320039"/>
                <a:gd name="connsiteX28" fmla="*/ 1077320 w 1112949"/>
                <a:gd name="connsiteY28" fmla="*/ 778291 h 1320039"/>
                <a:gd name="connsiteX29" fmla="*/ 1053369 w 1112949"/>
                <a:gd name="connsiteY29" fmla="*/ 796287 h 1320039"/>
                <a:gd name="connsiteX30" fmla="*/ 950876 w 1112949"/>
                <a:gd name="connsiteY30" fmla="*/ 796287 h 1320039"/>
                <a:gd name="connsiteX31" fmla="*/ 950876 w 1112949"/>
                <a:gd name="connsiteY31" fmla="*/ 930436 h 1320039"/>
                <a:gd name="connsiteX32" fmla="*/ 790552 w 1112949"/>
                <a:gd name="connsiteY32" fmla="*/ 1090760 h 1320039"/>
                <a:gd name="connsiteX33" fmla="*/ 677671 w 1112949"/>
                <a:gd name="connsiteY33" fmla="*/ 1090760 h 1320039"/>
                <a:gd name="connsiteX34" fmla="*/ 677671 w 1112949"/>
                <a:gd name="connsiteY34" fmla="*/ 1287075 h 1320039"/>
                <a:gd name="connsiteX35" fmla="*/ 226146 w 1112949"/>
                <a:gd name="connsiteY35" fmla="*/ 1287075 h 1320039"/>
                <a:gd name="connsiteX36" fmla="*/ 226146 w 1112949"/>
                <a:gd name="connsiteY36" fmla="*/ 889995 h 1320039"/>
                <a:gd name="connsiteX37" fmla="*/ 213484 w 1112949"/>
                <a:gd name="connsiteY37" fmla="*/ 880179 h 1320039"/>
                <a:gd name="connsiteX38" fmla="*/ 33054 w 1112949"/>
                <a:gd name="connsiteY38" fmla="*/ 510141 h 1320039"/>
                <a:gd name="connsiteX39" fmla="*/ 33054 w 1112949"/>
                <a:gd name="connsiteY39" fmla="*/ 509487 h 132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12949" h="1320039">
                  <a:moveTo>
                    <a:pt x="193378" y="906027"/>
                  </a:moveTo>
                  <a:lnTo>
                    <a:pt x="193378" y="1320039"/>
                  </a:lnTo>
                  <a:lnTo>
                    <a:pt x="710341" y="1320039"/>
                  </a:lnTo>
                  <a:lnTo>
                    <a:pt x="710341" y="1123724"/>
                  </a:lnTo>
                  <a:lnTo>
                    <a:pt x="790503" y="1123724"/>
                  </a:lnTo>
                  <a:cubicBezTo>
                    <a:pt x="897119" y="1123724"/>
                    <a:pt x="983547" y="1037296"/>
                    <a:pt x="983547" y="930681"/>
                  </a:cubicBezTo>
                  <a:cubicBezTo>
                    <a:pt x="983547" y="929585"/>
                    <a:pt x="983547" y="928489"/>
                    <a:pt x="983547" y="927409"/>
                  </a:cubicBezTo>
                  <a:lnTo>
                    <a:pt x="983547" y="829251"/>
                  </a:lnTo>
                  <a:lnTo>
                    <a:pt x="1055529" y="829251"/>
                  </a:lnTo>
                  <a:cubicBezTo>
                    <a:pt x="1098064" y="824344"/>
                    <a:pt x="1135691" y="775265"/>
                    <a:pt x="1096428" y="714734"/>
                  </a:cubicBezTo>
                  <a:lnTo>
                    <a:pt x="983547" y="518419"/>
                  </a:lnTo>
                  <a:lnTo>
                    <a:pt x="983547" y="510239"/>
                  </a:lnTo>
                  <a:cubicBezTo>
                    <a:pt x="993604" y="238685"/>
                    <a:pt x="781620" y="10391"/>
                    <a:pt x="510066" y="333"/>
                  </a:cubicBezTo>
                  <a:cubicBezTo>
                    <a:pt x="510012" y="331"/>
                    <a:pt x="509958" y="329"/>
                    <a:pt x="509904" y="327"/>
                  </a:cubicBezTo>
                  <a:cubicBezTo>
                    <a:pt x="503801" y="98"/>
                    <a:pt x="497699" y="0"/>
                    <a:pt x="491646" y="0"/>
                  </a:cubicBezTo>
                  <a:cubicBezTo>
                    <a:pt x="227015" y="195"/>
                    <a:pt x="9943" y="209678"/>
                    <a:pt x="335" y="474134"/>
                  </a:cubicBezTo>
                  <a:cubicBezTo>
                    <a:pt x="-112" y="486130"/>
                    <a:pt x="-112" y="498089"/>
                    <a:pt x="335" y="510010"/>
                  </a:cubicBezTo>
                  <a:cubicBezTo>
                    <a:pt x="-311" y="664833"/>
                    <a:pt x="71020" y="811164"/>
                    <a:pt x="193378" y="906027"/>
                  </a:cubicBezTo>
                  <a:close/>
                  <a:moveTo>
                    <a:pt x="32956" y="508816"/>
                  </a:moveTo>
                  <a:cubicBezTo>
                    <a:pt x="32563" y="497708"/>
                    <a:pt x="32563" y="486436"/>
                    <a:pt x="32956" y="475312"/>
                  </a:cubicBezTo>
                  <a:cubicBezTo>
                    <a:pt x="41049" y="228033"/>
                    <a:pt x="244237" y="31976"/>
                    <a:pt x="491646" y="32719"/>
                  </a:cubicBezTo>
                  <a:cubicBezTo>
                    <a:pt x="497290" y="32719"/>
                    <a:pt x="503000" y="32817"/>
                    <a:pt x="508709" y="33030"/>
                  </a:cubicBezTo>
                  <a:cubicBezTo>
                    <a:pt x="762069" y="42595"/>
                    <a:pt x="959878" y="255435"/>
                    <a:pt x="950893" y="508816"/>
                  </a:cubicBezTo>
                  <a:lnTo>
                    <a:pt x="950893" y="526926"/>
                  </a:lnTo>
                  <a:lnTo>
                    <a:pt x="955244" y="534501"/>
                  </a:lnTo>
                  <a:lnTo>
                    <a:pt x="1068126" y="730816"/>
                  </a:lnTo>
                  <a:lnTo>
                    <a:pt x="1068567" y="731568"/>
                  </a:lnTo>
                  <a:lnTo>
                    <a:pt x="1069042" y="732305"/>
                  </a:lnTo>
                  <a:cubicBezTo>
                    <a:pt x="1079664" y="745126"/>
                    <a:pt x="1082804" y="762570"/>
                    <a:pt x="1077320" y="778291"/>
                  </a:cubicBezTo>
                  <a:cubicBezTo>
                    <a:pt x="1072677" y="787777"/>
                    <a:pt x="1063772" y="794468"/>
                    <a:pt x="1053369" y="796287"/>
                  </a:cubicBezTo>
                  <a:lnTo>
                    <a:pt x="950876" y="796287"/>
                  </a:lnTo>
                  <a:lnTo>
                    <a:pt x="950876" y="930436"/>
                  </a:lnTo>
                  <a:cubicBezTo>
                    <a:pt x="950759" y="1018931"/>
                    <a:pt x="879048" y="1090642"/>
                    <a:pt x="790552" y="1090760"/>
                  </a:cubicBezTo>
                  <a:lnTo>
                    <a:pt x="677671" y="1090760"/>
                  </a:lnTo>
                  <a:lnTo>
                    <a:pt x="677671" y="1287075"/>
                  </a:lnTo>
                  <a:lnTo>
                    <a:pt x="226146" y="1287075"/>
                  </a:lnTo>
                  <a:lnTo>
                    <a:pt x="226146" y="889995"/>
                  </a:lnTo>
                  <a:lnTo>
                    <a:pt x="213484" y="880179"/>
                  </a:lnTo>
                  <a:cubicBezTo>
                    <a:pt x="99476" y="791273"/>
                    <a:pt x="32892" y="654718"/>
                    <a:pt x="33054" y="510141"/>
                  </a:cubicBezTo>
                  <a:lnTo>
                    <a:pt x="33054" y="509487"/>
                  </a:lnTo>
                  <a:close/>
                </a:path>
              </a:pathLst>
            </a:custGeom>
            <a:solidFill>
              <a:srgbClr val="000000"/>
            </a:solidFill>
            <a:ln w="16272"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DB19F11-73C8-B867-B50A-E43571F1A895}"/>
                </a:ext>
              </a:extLst>
            </p:cNvPr>
            <p:cNvSpPr/>
            <p:nvPr/>
          </p:nvSpPr>
          <p:spPr>
            <a:xfrm>
              <a:off x="2266972" y="5620720"/>
              <a:ext cx="104701" cy="48391"/>
            </a:xfrm>
            <a:custGeom>
              <a:avLst/>
              <a:gdLst>
                <a:gd name="connsiteX0" fmla="*/ 52351 w 104701"/>
                <a:gd name="connsiteY0" fmla="*/ 48392 h 48391"/>
                <a:gd name="connsiteX1" fmla="*/ 52351 w 104701"/>
                <a:gd name="connsiteY1" fmla="*/ 48392 h 48391"/>
                <a:gd name="connsiteX2" fmla="*/ 104701 w 104701"/>
                <a:gd name="connsiteY2" fmla="*/ 0 h 48391"/>
                <a:gd name="connsiteX3" fmla="*/ 0 w 104701"/>
                <a:gd name="connsiteY3" fmla="*/ 0 h 48391"/>
                <a:gd name="connsiteX4" fmla="*/ 52351 w 104701"/>
                <a:gd name="connsiteY4" fmla="*/ 48392 h 48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01" h="48391">
                  <a:moveTo>
                    <a:pt x="52351" y="48392"/>
                  </a:moveTo>
                  <a:lnTo>
                    <a:pt x="52351" y="48392"/>
                  </a:lnTo>
                  <a:cubicBezTo>
                    <a:pt x="79758" y="48398"/>
                    <a:pt x="102558" y="27322"/>
                    <a:pt x="104701" y="0"/>
                  </a:cubicBezTo>
                  <a:lnTo>
                    <a:pt x="0" y="0"/>
                  </a:lnTo>
                  <a:cubicBezTo>
                    <a:pt x="2137" y="27325"/>
                    <a:pt x="24942" y="48406"/>
                    <a:pt x="52351" y="48392"/>
                  </a:cubicBezTo>
                  <a:close/>
                </a:path>
              </a:pathLst>
            </a:custGeom>
            <a:solidFill>
              <a:srgbClr val="000000"/>
            </a:solidFill>
            <a:ln w="16272"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B06C480-E03B-EFB8-6B6B-C013A695AE9B}"/>
                </a:ext>
              </a:extLst>
            </p:cNvPr>
            <p:cNvSpPr/>
            <p:nvPr/>
          </p:nvSpPr>
          <p:spPr>
            <a:xfrm>
              <a:off x="2109936" y="5068044"/>
              <a:ext cx="418805" cy="437275"/>
            </a:xfrm>
            <a:custGeom>
              <a:avLst/>
              <a:gdLst>
                <a:gd name="connsiteX0" fmla="*/ 16 w 418805"/>
                <a:gd name="connsiteY0" fmla="*/ 216634 h 437275"/>
                <a:gd name="connsiteX1" fmla="*/ 14609 w 418805"/>
                <a:gd name="connsiteY1" fmla="*/ 289107 h 437275"/>
                <a:gd name="connsiteX2" fmla="*/ 50993 w 418805"/>
                <a:gd name="connsiteY2" fmla="*/ 348705 h 437275"/>
                <a:gd name="connsiteX3" fmla="*/ 100072 w 418805"/>
                <a:gd name="connsiteY3" fmla="*/ 428343 h 437275"/>
                <a:gd name="connsiteX4" fmla="*/ 114484 w 418805"/>
                <a:gd name="connsiteY4" fmla="*/ 437276 h 437275"/>
                <a:gd name="connsiteX5" fmla="*/ 304354 w 418805"/>
                <a:gd name="connsiteY5" fmla="*/ 437276 h 437275"/>
                <a:gd name="connsiteX6" fmla="*/ 318767 w 418805"/>
                <a:gd name="connsiteY6" fmla="*/ 428360 h 437275"/>
                <a:gd name="connsiteX7" fmla="*/ 367845 w 418805"/>
                <a:gd name="connsiteY7" fmla="*/ 348721 h 437275"/>
                <a:gd name="connsiteX8" fmla="*/ 404229 w 418805"/>
                <a:gd name="connsiteY8" fmla="*/ 289123 h 437275"/>
                <a:gd name="connsiteX9" fmla="*/ 418806 w 418805"/>
                <a:gd name="connsiteY9" fmla="*/ 216650 h 437275"/>
                <a:gd name="connsiteX10" fmla="*/ 418806 w 418805"/>
                <a:gd name="connsiteY10" fmla="*/ 209403 h 437275"/>
                <a:gd name="connsiteX11" fmla="*/ 209403 w 418805"/>
                <a:gd name="connsiteY11" fmla="*/ 0 h 437275"/>
                <a:gd name="connsiteX12" fmla="*/ 0 w 418805"/>
                <a:gd name="connsiteY12" fmla="*/ 209403 h 437275"/>
                <a:gd name="connsiteX13" fmla="*/ 209419 w 418805"/>
                <a:gd name="connsiteY13" fmla="*/ 35124 h 437275"/>
                <a:gd name="connsiteX14" fmla="*/ 386103 w 418805"/>
                <a:gd name="connsiteY14" fmla="*/ 209386 h 437275"/>
                <a:gd name="connsiteX15" fmla="*/ 386103 w 418805"/>
                <a:gd name="connsiteY15" fmla="*/ 216094 h 437275"/>
                <a:gd name="connsiteX16" fmla="*/ 373735 w 418805"/>
                <a:gd name="connsiteY16" fmla="*/ 277262 h 437275"/>
                <a:gd name="connsiteX17" fmla="*/ 343388 w 418805"/>
                <a:gd name="connsiteY17" fmla="*/ 326930 h 437275"/>
                <a:gd name="connsiteX18" fmla="*/ 342766 w 418805"/>
                <a:gd name="connsiteY18" fmla="*/ 327634 h 437275"/>
                <a:gd name="connsiteX19" fmla="*/ 342194 w 418805"/>
                <a:gd name="connsiteY19" fmla="*/ 328353 h 437275"/>
                <a:gd name="connsiteX20" fmla="*/ 293900 w 418805"/>
                <a:gd name="connsiteY20" fmla="*/ 404507 h 437275"/>
                <a:gd name="connsiteX21" fmla="*/ 124856 w 418805"/>
                <a:gd name="connsiteY21" fmla="*/ 404507 h 437275"/>
                <a:gd name="connsiteX22" fmla="*/ 76563 w 418805"/>
                <a:gd name="connsiteY22" fmla="*/ 328353 h 437275"/>
                <a:gd name="connsiteX23" fmla="*/ 75990 w 418805"/>
                <a:gd name="connsiteY23" fmla="*/ 327634 h 437275"/>
                <a:gd name="connsiteX24" fmla="*/ 75450 w 418805"/>
                <a:gd name="connsiteY24" fmla="*/ 326930 h 437275"/>
                <a:gd name="connsiteX25" fmla="*/ 45152 w 418805"/>
                <a:gd name="connsiteY25" fmla="*/ 277361 h 437275"/>
                <a:gd name="connsiteX26" fmla="*/ 32736 w 418805"/>
                <a:gd name="connsiteY26" fmla="*/ 216028 h 437275"/>
                <a:gd name="connsiteX27" fmla="*/ 32736 w 418805"/>
                <a:gd name="connsiteY27" fmla="*/ 209926 h 437275"/>
                <a:gd name="connsiteX28" fmla="*/ 209403 w 418805"/>
                <a:gd name="connsiteY28" fmla="*/ 35124 h 4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805" h="437275">
                  <a:moveTo>
                    <a:pt x="16" y="216634"/>
                  </a:moveTo>
                  <a:cubicBezTo>
                    <a:pt x="798" y="241437"/>
                    <a:pt x="5731" y="265933"/>
                    <a:pt x="14609" y="289107"/>
                  </a:cubicBezTo>
                  <a:cubicBezTo>
                    <a:pt x="23083" y="310984"/>
                    <a:pt x="35405" y="331169"/>
                    <a:pt x="50993" y="348705"/>
                  </a:cubicBezTo>
                  <a:cubicBezTo>
                    <a:pt x="70399" y="373249"/>
                    <a:pt x="86869" y="399976"/>
                    <a:pt x="100072" y="428343"/>
                  </a:cubicBezTo>
                  <a:cubicBezTo>
                    <a:pt x="102791" y="433816"/>
                    <a:pt x="108374" y="437274"/>
                    <a:pt x="114484" y="437276"/>
                  </a:cubicBezTo>
                  <a:lnTo>
                    <a:pt x="304354" y="437276"/>
                  </a:lnTo>
                  <a:cubicBezTo>
                    <a:pt x="310461" y="437277"/>
                    <a:pt x="316043" y="433825"/>
                    <a:pt x="318767" y="428360"/>
                  </a:cubicBezTo>
                  <a:cubicBezTo>
                    <a:pt x="331964" y="399989"/>
                    <a:pt x="348435" y="373262"/>
                    <a:pt x="367845" y="348721"/>
                  </a:cubicBezTo>
                  <a:cubicBezTo>
                    <a:pt x="383421" y="331177"/>
                    <a:pt x="395742" y="310994"/>
                    <a:pt x="404229" y="289123"/>
                  </a:cubicBezTo>
                  <a:cubicBezTo>
                    <a:pt x="413096" y="265946"/>
                    <a:pt x="418022" y="241451"/>
                    <a:pt x="418806" y="216650"/>
                  </a:cubicBezTo>
                  <a:lnTo>
                    <a:pt x="418806" y="209403"/>
                  </a:lnTo>
                  <a:cubicBezTo>
                    <a:pt x="418806" y="93754"/>
                    <a:pt x="325052" y="0"/>
                    <a:pt x="209403" y="0"/>
                  </a:cubicBezTo>
                  <a:cubicBezTo>
                    <a:pt x="93754" y="0"/>
                    <a:pt x="0" y="93754"/>
                    <a:pt x="0" y="209403"/>
                  </a:cubicBezTo>
                  <a:close/>
                  <a:moveTo>
                    <a:pt x="209419" y="35124"/>
                  </a:moveTo>
                  <a:cubicBezTo>
                    <a:pt x="306000" y="35265"/>
                    <a:pt x="384630" y="112817"/>
                    <a:pt x="386103" y="209386"/>
                  </a:cubicBezTo>
                  <a:lnTo>
                    <a:pt x="386103" y="216094"/>
                  </a:lnTo>
                  <a:cubicBezTo>
                    <a:pt x="385396" y="237028"/>
                    <a:pt x="381216" y="257698"/>
                    <a:pt x="373735" y="277262"/>
                  </a:cubicBezTo>
                  <a:cubicBezTo>
                    <a:pt x="366666" y="295498"/>
                    <a:pt x="356389" y="312319"/>
                    <a:pt x="343388" y="326930"/>
                  </a:cubicBezTo>
                  <a:lnTo>
                    <a:pt x="342766" y="327634"/>
                  </a:lnTo>
                  <a:lnTo>
                    <a:pt x="342194" y="328353"/>
                  </a:lnTo>
                  <a:cubicBezTo>
                    <a:pt x="323499" y="351996"/>
                    <a:pt x="307315" y="377517"/>
                    <a:pt x="293900" y="404507"/>
                  </a:cubicBezTo>
                  <a:lnTo>
                    <a:pt x="124856" y="404507"/>
                  </a:lnTo>
                  <a:cubicBezTo>
                    <a:pt x="111442" y="377517"/>
                    <a:pt x="95257" y="351996"/>
                    <a:pt x="76563" y="328353"/>
                  </a:cubicBezTo>
                  <a:lnTo>
                    <a:pt x="75990" y="327634"/>
                  </a:lnTo>
                  <a:lnTo>
                    <a:pt x="75450" y="326930"/>
                  </a:lnTo>
                  <a:cubicBezTo>
                    <a:pt x="62477" y="312346"/>
                    <a:pt x="52217" y="295557"/>
                    <a:pt x="45152" y="277361"/>
                  </a:cubicBezTo>
                  <a:cubicBezTo>
                    <a:pt x="37648" y="257744"/>
                    <a:pt x="33452" y="237019"/>
                    <a:pt x="32736" y="216028"/>
                  </a:cubicBezTo>
                  <a:lnTo>
                    <a:pt x="32736" y="209926"/>
                  </a:lnTo>
                  <a:cubicBezTo>
                    <a:pt x="33977" y="113177"/>
                    <a:pt x="112647" y="35340"/>
                    <a:pt x="209403" y="35124"/>
                  </a:cubicBezTo>
                  <a:close/>
                </a:path>
              </a:pathLst>
            </a:custGeom>
            <a:solidFill>
              <a:srgbClr val="000000"/>
            </a:solidFill>
            <a:ln w="16272"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7AC02CFA-DEF2-A574-E191-A9C68B98DD34}"/>
                </a:ext>
              </a:extLst>
            </p:cNvPr>
            <p:cNvSpPr/>
            <p:nvPr/>
          </p:nvSpPr>
          <p:spPr>
            <a:xfrm>
              <a:off x="2226367" y="5546954"/>
              <a:ext cx="189231" cy="32719"/>
            </a:xfrm>
            <a:custGeom>
              <a:avLst/>
              <a:gdLst>
                <a:gd name="connsiteX0" fmla="*/ 172872 w 189231"/>
                <a:gd name="connsiteY0" fmla="*/ 0 h 32719"/>
                <a:gd name="connsiteX1" fmla="*/ 16360 w 189231"/>
                <a:gd name="connsiteY1" fmla="*/ 0 h 32719"/>
                <a:gd name="connsiteX2" fmla="*/ 0 w 189231"/>
                <a:gd name="connsiteY2" fmla="*/ 16360 h 32719"/>
                <a:gd name="connsiteX3" fmla="*/ 16360 w 189231"/>
                <a:gd name="connsiteY3" fmla="*/ 32719 h 32719"/>
                <a:gd name="connsiteX4" fmla="*/ 172872 w 189231"/>
                <a:gd name="connsiteY4" fmla="*/ 32719 h 32719"/>
                <a:gd name="connsiteX5" fmla="*/ 189231 w 189231"/>
                <a:gd name="connsiteY5" fmla="*/ 16360 h 32719"/>
                <a:gd name="connsiteX6" fmla="*/ 172872 w 189231"/>
                <a:gd name="connsiteY6" fmla="*/ 0 h 3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31" h="32719">
                  <a:moveTo>
                    <a:pt x="172872" y="0"/>
                  </a:moveTo>
                  <a:lnTo>
                    <a:pt x="16360" y="0"/>
                  </a:lnTo>
                  <a:cubicBezTo>
                    <a:pt x="7324" y="0"/>
                    <a:pt x="0" y="7324"/>
                    <a:pt x="0" y="16360"/>
                  </a:cubicBezTo>
                  <a:cubicBezTo>
                    <a:pt x="0" y="25395"/>
                    <a:pt x="7324" y="32719"/>
                    <a:pt x="16360" y="32719"/>
                  </a:cubicBezTo>
                  <a:lnTo>
                    <a:pt x="172872" y="32719"/>
                  </a:lnTo>
                  <a:cubicBezTo>
                    <a:pt x="181907" y="32719"/>
                    <a:pt x="189231" y="25395"/>
                    <a:pt x="189231" y="16360"/>
                  </a:cubicBezTo>
                  <a:cubicBezTo>
                    <a:pt x="189231" y="7324"/>
                    <a:pt x="181907" y="0"/>
                    <a:pt x="172872" y="0"/>
                  </a:cubicBezTo>
                  <a:close/>
                </a:path>
              </a:pathLst>
            </a:custGeom>
            <a:solidFill>
              <a:srgbClr val="000000"/>
            </a:solidFill>
            <a:ln w="16272"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8665763-D1F0-58CD-BC12-EA2482E1F4D8}"/>
                </a:ext>
              </a:extLst>
            </p:cNvPr>
            <p:cNvSpPr/>
            <p:nvPr/>
          </p:nvSpPr>
          <p:spPr>
            <a:xfrm>
              <a:off x="2559481" y="5259565"/>
              <a:ext cx="95621" cy="32719"/>
            </a:xfrm>
            <a:custGeom>
              <a:avLst/>
              <a:gdLst>
                <a:gd name="connsiteX0" fmla="*/ 16360 w 95621"/>
                <a:gd name="connsiteY0" fmla="*/ 32719 h 32719"/>
                <a:gd name="connsiteX1" fmla="*/ 79262 w 95621"/>
                <a:gd name="connsiteY1" fmla="*/ 32719 h 32719"/>
                <a:gd name="connsiteX2" fmla="*/ 95622 w 95621"/>
                <a:gd name="connsiteY2" fmla="*/ 16360 h 32719"/>
                <a:gd name="connsiteX3" fmla="*/ 79262 w 95621"/>
                <a:gd name="connsiteY3" fmla="*/ 0 h 32719"/>
                <a:gd name="connsiteX4" fmla="*/ 16360 w 95621"/>
                <a:gd name="connsiteY4" fmla="*/ 0 h 32719"/>
                <a:gd name="connsiteX5" fmla="*/ 0 w 95621"/>
                <a:gd name="connsiteY5" fmla="*/ 16360 h 32719"/>
                <a:gd name="connsiteX6" fmla="*/ 16360 w 95621"/>
                <a:gd name="connsiteY6" fmla="*/ 32719 h 3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621" h="32719">
                  <a:moveTo>
                    <a:pt x="16360" y="32719"/>
                  </a:moveTo>
                  <a:lnTo>
                    <a:pt x="79262" y="32719"/>
                  </a:lnTo>
                  <a:cubicBezTo>
                    <a:pt x="88298" y="32719"/>
                    <a:pt x="95622" y="25395"/>
                    <a:pt x="95622" y="16360"/>
                  </a:cubicBezTo>
                  <a:cubicBezTo>
                    <a:pt x="95622" y="7324"/>
                    <a:pt x="88298" y="0"/>
                    <a:pt x="79262" y="0"/>
                  </a:cubicBezTo>
                  <a:lnTo>
                    <a:pt x="16360" y="0"/>
                  </a:lnTo>
                  <a:cubicBezTo>
                    <a:pt x="7324" y="0"/>
                    <a:pt x="0" y="7324"/>
                    <a:pt x="0" y="16360"/>
                  </a:cubicBezTo>
                  <a:cubicBezTo>
                    <a:pt x="0" y="25395"/>
                    <a:pt x="7324" y="32719"/>
                    <a:pt x="16360" y="32719"/>
                  </a:cubicBezTo>
                  <a:close/>
                </a:path>
              </a:pathLst>
            </a:custGeom>
            <a:solidFill>
              <a:srgbClr val="000000"/>
            </a:solidFill>
            <a:ln w="16272"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719F197-D56B-0598-7714-5800A67BAF1D}"/>
                </a:ext>
              </a:extLst>
            </p:cNvPr>
            <p:cNvSpPr/>
            <p:nvPr/>
          </p:nvSpPr>
          <p:spPr>
            <a:xfrm>
              <a:off x="1983607" y="5259565"/>
              <a:ext cx="95621" cy="32719"/>
            </a:xfrm>
            <a:custGeom>
              <a:avLst/>
              <a:gdLst>
                <a:gd name="connsiteX0" fmla="*/ 16360 w 95621"/>
                <a:gd name="connsiteY0" fmla="*/ 32719 h 32719"/>
                <a:gd name="connsiteX1" fmla="*/ 79262 w 95621"/>
                <a:gd name="connsiteY1" fmla="*/ 32719 h 32719"/>
                <a:gd name="connsiteX2" fmla="*/ 95622 w 95621"/>
                <a:gd name="connsiteY2" fmla="*/ 16360 h 32719"/>
                <a:gd name="connsiteX3" fmla="*/ 79262 w 95621"/>
                <a:gd name="connsiteY3" fmla="*/ 0 h 32719"/>
                <a:gd name="connsiteX4" fmla="*/ 16360 w 95621"/>
                <a:gd name="connsiteY4" fmla="*/ 0 h 32719"/>
                <a:gd name="connsiteX5" fmla="*/ 0 w 95621"/>
                <a:gd name="connsiteY5" fmla="*/ 16360 h 32719"/>
                <a:gd name="connsiteX6" fmla="*/ 16360 w 95621"/>
                <a:gd name="connsiteY6" fmla="*/ 32719 h 3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621" h="32719">
                  <a:moveTo>
                    <a:pt x="16360" y="32719"/>
                  </a:moveTo>
                  <a:lnTo>
                    <a:pt x="79262" y="32719"/>
                  </a:lnTo>
                  <a:cubicBezTo>
                    <a:pt x="88298" y="32719"/>
                    <a:pt x="95622" y="25395"/>
                    <a:pt x="95622" y="16360"/>
                  </a:cubicBezTo>
                  <a:cubicBezTo>
                    <a:pt x="95622" y="7324"/>
                    <a:pt x="88298" y="0"/>
                    <a:pt x="79262" y="0"/>
                  </a:cubicBezTo>
                  <a:lnTo>
                    <a:pt x="16360" y="0"/>
                  </a:lnTo>
                  <a:cubicBezTo>
                    <a:pt x="7324" y="0"/>
                    <a:pt x="0" y="7324"/>
                    <a:pt x="0" y="16360"/>
                  </a:cubicBezTo>
                  <a:cubicBezTo>
                    <a:pt x="0" y="25395"/>
                    <a:pt x="7324" y="32719"/>
                    <a:pt x="16360" y="32719"/>
                  </a:cubicBezTo>
                  <a:close/>
                </a:path>
              </a:pathLst>
            </a:custGeom>
            <a:solidFill>
              <a:srgbClr val="000000"/>
            </a:solidFill>
            <a:ln w="16272"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6BD8BB2-7B7F-C852-6825-06AE5DA4DE03}"/>
                </a:ext>
              </a:extLst>
            </p:cNvPr>
            <p:cNvSpPr/>
            <p:nvPr/>
          </p:nvSpPr>
          <p:spPr>
            <a:xfrm>
              <a:off x="2484559" y="5441096"/>
              <a:ext cx="76799" cy="76815"/>
            </a:xfrm>
            <a:custGeom>
              <a:avLst/>
              <a:gdLst>
                <a:gd name="connsiteX0" fmla="*/ 27725 w 76799"/>
                <a:gd name="connsiteY0" fmla="*/ 4593 h 76815"/>
                <a:gd name="connsiteX1" fmla="*/ 4593 w 76799"/>
                <a:gd name="connsiteY1" fmla="*/ 4995 h 76815"/>
                <a:gd name="connsiteX2" fmla="*/ 4593 w 76799"/>
                <a:gd name="connsiteY2" fmla="*/ 27725 h 76815"/>
                <a:gd name="connsiteX3" fmla="*/ 49074 w 76799"/>
                <a:gd name="connsiteY3" fmla="*/ 72223 h 76815"/>
                <a:gd name="connsiteX4" fmla="*/ 72207 w 76799"/>
                <a:gd name="connsiteY4" fmla="*/ 71821 h 76815"/>
                <a:gd name="connsiteX5" fmla="*/ 72207 w 76799"/>
                <a:gd name="connsiteY5" fmla="*/ 49091 h 7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799" h="76815">
                  <a:moveTo>
                    <a:pt x="27725" y="4593"/>
                  </a:moveTo>
                  <a:cubicBezTo>
                    <a:pt x="21225" y="-1685"/>
                    <a:pt x="10870" y="-1505"/>
                    <a:pt x="4593" y="4995"/>
                  </a:cubicBezTo>
                  <a:cubicBezTo>
                    <a:pt x="-1531" y="11334"/>
                    <a:pt x="-1531" y="21386"/>
                    <a:pt x="4593" y="27725"/>
                  </a:cubicBezTo>
                  <a:lnTo>
                    <a:pt x="49074" y="72223"/>
                  </a:lnTo>
                  <a:cubicBezTo>
                    <a:pt x="55574" y="78500"/>
                    <a:pt x="65930" y="78320"/>
                    <a:pt x="72207" y="71821"/>
                  </a:cubicBezTo>
                  <a:cubicBezTo>
                    <a:pt x="78330" y="65481"/>
                    <a:pt x="78330" y="55430"/>
                    <a:pt x="72207" y="49091"/>
                  </a:cubicBezTo>
                  <a:close/>
                </a:path>
              </a:pathLst>
            </a:custGeom>
            <a:solidFill>
              <a:schemeClr val="tx1"/>
            </a:solidFill>
            <a:ln w="16272" cap="flat">
              <a:noFill/>
              <a:prstDash val="solid"/>
              <a:miter/>
            </a:ln>
            <a:scene3d>
              <a:camera prst="perspectiveHeroicExtremeLeftFacing"/>
              <a:lightRig rig="threePt" dir="t"/>
            </a:scene3d>
          </p:spPr>
          <p:txBody>
            <a:bodyPr rtlCol="0" anchor="ctr"/>
            <a:lstStyle/>
            <a:p>
              <a:endParaRPr lang="en-GB"/>
            </a:p>
          </p:txBody>
        </p:sp>
        <p:sp>
          <p:nvSpPr>
            <p:cNvPr id="21" name="Freeform: Shape 20">
              <a:extLst>
                <a:ext uri="{FF2B5EF4-FFF2-40B4-BE49-F238E27FC236}">
                  <a16:creationId xmlns:a16="http://schemas.microsoft.com/office/drawing/2014/main" id="{74B11383-7022-8EA0-AB84-6198DAACA924}"/>
                </a:ext>
              </a:extLst>
            </p:cNvPr>
            <p:cNvSpPr/>
            <p:nvPr/>
          </p:nvSpPr>
          <p:spPr>
            <a:xfrm>
              <a:off x="2076950" y="5033520"/>
              <a:ext cx="77405" cy="77414"/>
            </a:xfrm>
            <a:custGeom>
              <a:avLst/>
              <a:gdLst>
                <a:gd name="connsiteX0" fmla="*/ 49477 w 77405"/>
                <a:gd name="connsiteY0" fmla="*/ 72626 h 77414"/>
                <a:gd name="connsiteX1" fmla="*/ 72617 w 77405"/>
                <a:gd name="connsiteY1" fmla="*/ 72617 h 77414"/>
                <a:gd name="connsiteX2" fmla="*/ 72609 w 77405"/>
                <a:gd name="connsiteY2" fmla="*/ 49477 h 77414"/>
                <a:gd name="connsiteX3" fmla="*/ 28127 w 77405"/>
                <a:gd name="connsiteY3" fmla="*/ 4995 h 77414"/>
                <a:gd name="connsiteX4" fmla="*/ 4995 w 77405"/>
                <a:gd name="connsiteY4" fmla="*/ 4593 h 77414"/>
                <a:gd name="connsiteX5" fmla="*/ 4593 w 77405"/>
                <a:gd name="connsiteY5" fmla="*/ 27725 h 77414"/>
                <a:gd name="connsiteX6" fmla="*/ 4995 w 77405"/>
                <a:gd name="connsiteY6" fmla="*/ 28127 h 7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405" h="77414">
                  <a:moveTo>
                    <a:pt x="49477" y="72626"/>
                  </a:moveTo>
                  <a:cubicBezTo>
                    <a:pt x="55868" y="79014"/>
                    <a:pt x="66229" y="79009"/>
                    <a:pt x="72617" y="72617"/>
                  </a:cubicBezTo>
                  <a:cubicBezTo>
                    <a:pt x="79006" y="66226"/>
                    <a:pt x="79001" y="55865"/>
                    <a:pt x="72609" y="49477"/>
                  </a:cubicBezTo>
                  <a:lnTo>
                    <a:pt x="28127" y="4995"/>
                  </a:lnTo>
                  <a:cubicBezTo>
                    <a:pt x="21850" y="-1505"/>
                    <a:pt x="11495" y="-1685"/>
                    <a:pt x="4995" y="4593"/>
                  </a:cubicBezTo>
                  <a:cubicBezTo>
                    <a:pt x="-1505" y="10870"/>
                    <a:pt x="-1685" y="21227"/>
                    <a:pt x="4593" y="27725"/>
                  </a:cubicBezTo>
                  <a:cubicBezTo>
                    <a:pt x="4725" y="27862"/>
                    <a:pt x="4859" y="27997"/>
                    <a:pt x="4995" y="28127"/>
                  </a:cubicBezTo>
                  <a:close/>
                </a:path>
              </a:pathLst>
            </a:custGeom>
            <a:solidFill>
              <a:srgbClr val="000000"/>
            </a:solidFill>
            <a:ln w="16272"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22CB9C6-9D56-2E04-870B-A4A8BC4AADC2}"/>
                </a:ext>
              </a:extLst>
            </p:cNvPr>
            <p:cNvSpPr/>
            <p:nvPr/>
          </p:nvSpPr>
          <p:spPr>
            <a:xfrm>
              <a:off x="2076950" y="5441096"/>
              <a:ext cx="77201" cy="77218"/>
            </a:xfrm>
            <a:custGeom>
              <a:avLst/>
              <a:gdLst>
                <a:gd name="connsiteX0" fmla="*/ 49477 w 77201"/>
                <a:gd name="connsiteY0" fmla="*/ 4593 h 77218"/>
                <a:gd name="connsiteX1" fmla="*/ 4995 w 77201"/>
                <a:gd name="connsiteY1" fmla="*/ 49091 h 77218"/>
                <a:gd name="connsiteX2" fmla="*/ 4593 w 77201"/>
                <a:gd name="connsiteY2" fmla="*/ 72223 h 77218"/>
                <a:gd name="connsiteX3" fmla="*/ 27725 w 77201"/>
                <a:gd name="connsiteY3" fmla="*/ 72626 h 77218"/>
                <a:gd name="connsiteX4" fmla="*/ 28127 w 77201"/>
                <a:gd name="connsiteY4" fmla="*/ 72223 h 77218"/>
                <a:gd name="connsiteX5" fmla="*/ 72609 w 77201"/>
                <a:gd name="connsiteY5" fmla="*/ 27725 h 77218"/>
                <a:gd name="connsiteX6" fmla="*/ 72207 w 77201"/>
                <a:gd name="connsiteY6" fmla="*/ 4593 h 77218"/>
                <a:gd name="connsiteX7" fmla="*/ 49477 w 77201"/>
                <a:gd name="connsiteY7" fmla="*/ 4593 h 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01" h="77218">
                  <a:moveTo>
                    <a:pt x="49477" y="4593"/>
                  </a:moveTo>
                  <a:lnTo>
                    <a:pt x="4995" y="49091"/>
                  </a:lnTo>
                  <a:cubicBezTo>
                    <a:pt x="-1505" y="55368"/>
                    <a:pt x="-1685" y="65723"/>
                    <a:pt x="4593" y="72223"/>
                  </a:cubicBezTo>
                  <a:cubicBezTo>
                    <a:pt x="10870" y="78723"/>
                    <a:pt x="21227" y="78903"/>
                    <a:pt x="27725" y="72626"/>
                  </a:cubicBezTo>
                  <a:cubicBezTo>
                    <a:pt x="27862" y="72493"/>
                    <a:pt x="27997" y="72359"/>
                    <a:pt x="28127" y="72223"/>
                  </a:cubicBezTo>
                  <a:lnTo>
                    <a:pt x="72609" y="27725"/>
                  </a:lnTo>
                  <a:cubicBezTo>
                    <a:pt x="78886" y="21225"/>
                    <a:pt x="78706" y="10870"/>
                    <a:pt x="72207" y="4593"/>
                  </a:cubicBezTo>
                  <a:cubicBezTo>
                    <a:pt x="65867" y="-1531"/>
                    <a:pt x="55816" y="-1531"/>
                    <a:pt x="49477" y="4593"/>
                  </a:cubicBezTo>
                  <a:close/>
                </a:path>
              </a:pathLst>
            </a:custGeom>
            <a:solidFill>
              <a:srgbClr val="000000"/>
            </a:solidFill>
            <a:ln w="16272"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80F432A-FBB4-A17D-79C4-A1B24DE8DFFB}"/>
                </a:ext>
              </a:extLst>
            </p:cNvPr>
            <p:cNvSpPr/>
            <p:nvPr/>
          </p:nvSpPr>
          <p:spPr>
            <a:xfrm>
              <a:off x="2484345" y="5033922"/>
              <a:ext cx="77012" cy="77016"/>
            </a:xfrm>
            <a:custGeom>
              <a:avLst/>
              <a:gdLst>
                <a:gd name="connsiteX0" fmla="*/ 16372 w 77012"/>
                <a:gd name="connsiteY0" fmla="*/ 77016 h 77016"/>
                <a:gd name="connsiteX1" fmla="*/ 27939 w 77012"/>
                <a:gd name="connsiteY1" fmla="*/ 72223 h 77016"/>
                <a:gd name="connsiteX2" fmla="*/ 72420 w 77012"/>
                <a:gd name="connsiteY2" fmla="*/ 27725 h 77016"/>
                <a:gd name="connsiteX3" fmla="*/ 72018 w 77012"/>
                <a:gd name="connsiteY3" fmla="*/ 4593 h 77016"/>
                <a:gd name="connsiteX4" fmla="*/ 49288 w 77012"/>
                <a:gd name="connsiteY4" fmla="*/ 4593 h 77016"/>
                <a:gd name="connsiteX5" fmla="*/ 4806 w 77012"/>
                <a:gd name="connsiteY5" fmla="*/ 49074 h 77016"/>
                <a:gd name="connsiteX6" fmla="*/ 4777 w 77012"/>
                <a:gd name="connsiteY6" fmla="*/ 72210 h 77016"/>
                <a:gd name="connsiteX7" fmla="*/ 16372 w 77012"/>
                <a:gd name="connsiteY7" fmla="*/ 77016 h 7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012" h="77016">
                  <a:moveTo>
                    <a:pt x="16372" y="77016"/>
                  </a:moveTo>
                  <a:cubicBezTo>
                    <a:pt x="20711" y="77015"/>
                    <a:pt x="24871" y="75292"/>
                    <a:pt x="27939" y="72223"/>
                  </a:cubicBezTo>
                  <a:lnTo>
                    <a:pt x="72420" y="27725"/>
                  </a:lnTo>
                  <a:cubicBezTo>
                    <a:pt x="78697" y="21225"/>
                    <a:pt x="78518" y="10870"/>
                    <a:pt x="72018" y="4593"/>
                  </a:cubicBezTo>
                  <a:cubicBezTo>
                    <a:pt x="65678" y="-1531"/>
                    <a:pt x="55627" y="-1531"/>
                    <a:pt x="49288" y="4593"/>
                  </a:cubicBezTo>
                  <a:lnTo>
                    <a:pt x="4806" y="49074"/>
                  </a:lnTo>
                  <a:cubicBezTo>
                    <a:pt x="-1591" y="55455"/>
                    <a:pt x="-1604" y="65813"/>
                    <a:pt x="4777" y="72210"/>
                  </a:cubicBezTo>
                  <a:cubicBezTo>
                    <a:pt x="7849" y="75291"/>
                    <a:pt x="12022" y="77020"/>
                    <a:pt x="16372" y="77016"/>
                  </a:cubicBezTo>
                  <a:close/>
                </a:path>
              </a:pathLst>
            </a:custGeom>
            <a:solidFill>
              <a:srgbClr val="000000"/>
            </a:solidFill>
            <a:ln w="16272"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8A90EB-02FD-0A46-7A27-95A5718A8187}"/>
                </a:ext>
              </a:extLst>
            </p:cNvPr>
            <p:cNvSpPr/>
            <p:nvPr/>
          </p:nvSpPr>
          <p:spPr>
            <a:xfrm>
              <a:off x="2302995" y="4940177"/>
              <a:ext cx="32719" cy="95638"/>
            </a:xfrm>
            <a:custGeom>
              <a:avLst/>
              <a:gdLst>
                <a:gd name="connsiteX0" fmla="*/ 16360 w 32719"/>
                <a:gd name="connsiteY0" fmla="*/ 95638 h 95638"/>
                <a:gd name="connsiteX1" fmla="*/ 32719 w 32719"/>
                <a:gd name="connsiteY1" fmla="*/ 79279 h 95638"/>
                <a:gd name="connsiteX2" fmla="*/ 32719 w 32719"/>
                <a:gd name="connsiteY2" fmla="*/ 16360 h 95638"/>
                <a:gd name="connsiteX3" fmla="*/ 16360 w 32719"/>
                <a:gd name="connsiteY3" fmla="*/ 0 h 95638"/>
                <a:gd name="connsiteX4" fmla="*/ 0 w 32719"/>
                <a:gd name="connsiteY4" fmla="*/ 16360 h 95638"/>
                <a:gd name="connsiteX5" fmla="*/ 0 w 32719"/>
                <a:gd name="connsiteY5" fmla="*/ 79279 h 95638"/>
                <a:gd name="connsiteX6" fmla="*/ 16360 w 32719"/>
                <a:gd name="connsiteY6" fmla="*/ 95638 h 9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19" h="95638">
                  <a:moveTo>
                    <a:pt x="16360" y="95638"/>
                  </a:moveTo>
                  <a:cubicBezTo>
                    <a:pt x="25395" y="95638"/>
                    <a:pt x="32719" y="88314"/>
                    <a:pt x="32719" y="79279"/>
                  </a:cubicBezTo>
                  <a:lnTo>
                    <a:pt x="32719" y="16360"/>
                  </a:lnTo>
                  <a:cubicBezTo>
                    <a:pt x="32719" y="7324"/>
                    <a:pt x="25395" y="0"/>
                    <a:pt x="16360" y="0"/>
                  </a:cubicBezTo>
                  <a:cubicBezTo>
                    <a:pt x="7324" y="0"/>
                    <a:pt x="0" y="7324"/>
                    <a:pt x="0" y="16360"/>
                  </a:cubicBezTo>
                  <a:lnTo>
                    <a:pt x="0" y="79279"/>
                  </a:lnTo>
                  <a:cubicBezTo>
                    <a:pt x="0" y="88314"/>
                    <a:pt x="7324" y="95638"/>
                    <a:pt x="16360" y="95638"/>
                  </a:cubicBezTo>
                  <a:close/>
                </a:path>
              </a:pathLst>
            </a:custGeom>
            <a:solidFill>
              <a:srgbClr val="000000"/>
            </a:solidFill>
            <a:ln w="16272" cap="flat">
              <a:noFill/>
              <a:prstDash val="solid"/>
              <a:miter/>
            </a:ln>
          </p:spPr>
          <p:txBody>
            <a:bodyPr rtlCol="0" anchor="ctr"/>
            <a:lstStyle/>
            <a:p>
              <a:endParaRPr lang="en-GB"/>
            </a:p>
          </p:txBody>
        </p:sp>
      </p:grpSp>
    </p:spTree>
    <p:extLst>
      <p:ext uri="{BB962C8B-B14F-4D97-AF65-F5344CB8AC3E}">
        <p14:creationId xmlns:p14="http://schemas.microsoft.com/office/powerpoint/2010/main" val="9242213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372D99-7C80-2BC8-C2B2-6A4210809690}"/>
              </a:ext>
            </a:extLst>
          </p:cNvPr>
          <p:cNvSpPr>
            <a:spLocks noGrp="1"/>
          </p:cNvSpPr>
          <p:nvPr>
            <p:ph type="body" sz="quarter" idx="10"/>
          </p:nvPr>
        </p:nvSpPr>
        <p:spPr>
          <a:xfrm>
            <a:off x="261624" y="68237"/>
            <a:ext cx="8679898" cy="724247"/>
          </a:xfrm>
        </p:spPr>
        <p:txBody>
          <a:bodyPr/>
          <a:lstStyle/>
          <a:p>
            <a:r>
              <a:rPr lang="en-GB" sz="3600" b="1" dirty="0">
                <a:effectLst>
                  <a:outerShdw blurRad="38100" dist="38100" dir="2700000" algn="tl">
                    <a:srgbClr val="000000">
                      <a:alpha val="43137"/>
                    </a:srgbClr>
                  </a:outerShdw>
                </a:effectLst>
              </a:rPr>
              <a:t>Frenectomy</a:t>
            </a:r>
          </a:p>
        </p:txBody>
      </p:sp>
      <p:sp>
        <p:nvSpPr>
          <p:cNvPr id="5" name="TextBox 4">
            <a:extLst>
              <a:ext uri="{FF2B5EF4-FFF2-40B4-BE49-F238E27FC236}">
                <a16:creationId xmlns:a16="http://schemas.microsoft.com/office/drawing/2014/main" id="{6A6C654D-6B43-C5A1-9F64-4915506F2EF0}"/>
              </a:ext>
            </a:extLst>
          </p:cNvPr>
          <p:cNvSpPr txBox="1"/>
          <p:nvPr/>
        </p:nvSpPr>
        <p:spPr>
          <a:xfrm>
            <a:off x="172554" y="983000"/>
            <a:ext cx="4389002" cy="3693319"/>
          </a:xfrm>
          <a:prstGeom prst="rect">
            <a:avLst/>
          </a:prstGeom>
          <a:noFill/>
        </p:spPr>
        <p:txBody>
          <a:bodyPr wrap="square">
            <a:spAutoFit/>
          </a:bodyPr>
          <a:lstStyle/>
          <a:p>
            <a:pPr algn="ctr"/>
            <a:r>
              <a:rPr lang="en-US" b="1" dirty="0">
                <a:solidFill>
                  <a:srgbClr val="C00000"/>
                </a:solidFill>
              </a:rPr>
              <a:t>Indications of Frenectomy</a:t>
            </a:r>
          </a:p>
          <a:p>
            <a:pPr algn="ctr"/>
            <a:endParaRPr lang="en-US" b="1" dirty="0">
              <a:solidFill>
                <a:srgbClr val="C00000"/>
              </a:solidFill>
            </a:endParaRPr>
          </a:p>
          <a:p>
            <a:r>
              <a:rPr lang="en-US" b="1" dirty="0">
                <a:solidFill>
                  <a:srgbClr val="C00000"/>
                </a:solidFill>
              </a:rPr>
              <a:t> </a:t>
            </a:r>
            <a:endParaRPr lang="ar-MA" b="1" dirty="0">
              <a:solidFill>
                <a:srgbClr val="C00000"/>
              </a:solidFill>
            </a:endParaRPr>
          </a:p>
          <a:p>
            <a:pPr marL="342900" indent="-342900">
              <a:buFont typeface="+mj-lt"/>
              <a:buAutoNum type="arabicPeriod"/>
            </a:pPr>
            <a:r>
              <a:rPr lang="en-US" b="1" dirty="0"/>
              <a:t>To eliminate tension on the gingival margin </a:t>
            </a:r>
            <a:endParaRPr lang="ar-MA" b="1" dirty="0"/>
          </a:p>
          <a:p>
            <a:pPr marL="342900" indent="-342900">
              <a:buFont typeface="+mj-lt"/>
              <a:buAutoNum type="arabicPeriod"/>
            </a:pPr>
            <a:r>
              <a:rPr lang="en-US" b="1" dirty="0"/>
              <a:t>To eliminate a frenum that penetrates the gingival Papilla. </a:t>
            </a:r>
            <a:endParaRPr lang="ar-MA" b="1" dirty="0"/>
          </a:p>
          <a:p>
            <a:pPr marL="342900" indent="-342900">
              <a:buFont typeface="+mj-lt"/>
              <a:buAutoNum type="arabicPeriod"/>
            </a:pPr>
            <a:r>
              <a:rPr lang="en-US" b="1" dirty="0"/>
              <a:t>To facilitate orthodontic treatment. </a:t>
            </a:r>
            <a:endParaRPr lang="ar-MA" b="1" dirty="0"/>
          </a:p>
          <a:p>
            <a:pPr marL="342900" indent="-342900">
              <a:buFont typeface="+mj-lt"/>
              <a:buAutoNum type="arabicPeriod"/>
            </a:pPr>
            <a:r>
              <a:rPr lang="en-US" b="1" dirty="0"/>
              <a:t>To eliminate a frenum that makes it difficult or impossible to use a toothbrush effectively in the area. </a:t>
            </a:r>
            <a:endParaRPr lang="ar-MA" b="1" dirty="0"/>
          </a:p>
          <a:p>
            <a:pPr marL="342900" indent="-342900">
              <a:buFont typeface="+mj-lt"/>
              <a:buAutoNum type="arabicPeriod"/>
            </a:pPr>
            <a:r>
              <a:rPr lang="en-US" b="1" dirty="0"/>
              <a:t>To control recession of facial gingiva. </a:t>
            </a:r>
            <a:endParaRPr lang="en-GB" b="1" dirty="0"/>
          </a:p>
        </p:txBody>
      </p:sp>
      <p:sp>
        <p:nvSpPr>
          <p:cNvPr id="11" name="TextBox 10">
            <a:extLst>
              <a:ext uri="{FF2B5EF4-FFF2-40B4-BE49-F238E27FC236}">
                <a16:creationId xmlns:a16="http://schemas.microsoft.com/office/drawing/2014/main" id="{322E57C3-CC86-F59D-3013-D78C657A85BE}"/>
              </a:ext>
            </a:extLst>
          </p:cNvPr>
          <p:cNvSpPr txBox="1"/>
          <p:nvPr/>
        </p:nvSpPr>
        <p:spPr>
          <a:xfrm>
            <a:off x="4601573" y="844500"/>
            <a:ext cx="4572000" cy="3970318"/>
          </a:xfrm>
          <a:prstGeom prst="rect">
            <a:avLst/>
          </a:prstGeom>
          <a:noFill/>
        </p:spPr>
        <p:txBody>
          <a:bodyPr wrap="square">
            <a:spAutoFit/>
          </a:bodyPr>
          <a:lstStyle/>
          <a:p>
            <a:pPr algn="ctr"/>
            <a:r>
              <a:rPr lang="en-US" b="1" dirty="0">
                <a:solidFill>
                  <a:srgbClr val="C00000"/>
                </a:solidFill>
              </a:rPr>
              <a:t>Contraindication </a:t>
            </a:r>
          </a:p>
          <a:p>
            <a:pPr algn="ctr"/>
            <a:r>
              <a:rPr lang="en-US" b="1" dirty="0">
                <a:solidFill>
                  <a:srgbClr val="C00000"/>
                </a:solidFill>
              </a:rPr>
              <a:t>of Frenectomy In Ugly Dockley Stage,</a:t>
            </a:r>
          </a:p>
          <a:p>
            <a:pPr algn="ctr"/>
            <a:endParaRPr lang="en-US" b="1" dirty="0">
              <a:solidFill>
                <a:srgbClr val="C00000"/>
              </a:solidFill>
            </a:endParaRPr>
          </a:p>
          <a:p>
            <a:pPr algn="ctr"/>
            <a:endParaRPr lang="en-US" b="1" dirty="0">
              <a:solidFill>
                <a:srgbClr val="C00000"/>
              </a:solidFill>
            </a:endParaRPr>
          </a:p>
          <a:p>
            <a:pPr marL="342900" indent="-342900">
              <a:buFont typeface="+mj-lt"/>
              <a:buAutoNum type="arabicPeriod"/>
            </a:pPr>
            <a:r>
              <a:rPr lang="en-US" b="1" dirty="0">
                <a:solidFill>
                  <a:schemeClr val="accent6">
                    <a:lumMod val="50000"/>
                  </a:schemeClr>
                </a:solidFill>
              </a:rPr>
              <a:t>The space can be a normal growth </a:t>
            </a:r>
            <a:r>
              <a:rPr lang="en-US" b="1" i="1" u="sng" dirty="0">
                <a:solidFill>
                  <a:schemeClr val="accent6">
                    <a:lumMod val="50000"/>
                  </a:schemeClr>
                </a:solidFill>
              </a:rPr>
              <a:t>characteristic during the primary and mixed dentition and generally is closed by the time the maxillary canines erupt</a:t>
            </a:r>
            <a:r>
              <a:rPr lang="en-US" b="1" dirty="0">
                <a:solidFill>
                  <a:schemeClr val="accent6">
                    <a:lumMod val="50000"/>
                  </a:schemeClr>
                </a:solidFill>
              </a:rPr>
              <a:t>. </a:t>
            </a:r>
          </a:p>
          <a:p>
            <a:pPr marL="342900" indent="-342900">
              <a:buFont typeface="+mj-lt"/>
              <a:buAutoNum type="arabicPeriod"/>
            </a:pPr>
            <a:r>
              <a:rPr lang="en-US" b="1" dirty="0">
                <a:solidFill>
                  <a:schemeClr val="accent6">
                    <a:lumMod val="50000"/>
                  </a:schemeClr>
                </a:solidFill>
              </a:rPr>
              <a:t>In young children, the frenum is generally wide and thick, becoming thinner and smaller during growth. </a:t>
            </a:r>
          </a:p>
          <a:p>
            <a:pPr marL="342900" indent="-342900">
              <a:buFont typeface="+mj-lt"/>
              <a:buAutoNum type="arabicPeriod"/>
            </a:pPr>
            <a:r>
              <a:rPr lang="en-US" b="1" dirty="0">
                <a:solidFill>
                  <a:schemeClr val="accent6">
                    <a:lumMod val="50000"/>
                  </a:schemeClr>
                </a:solidFill>
              </a:rPr>
              <a:t>In that case frenectomy is contraindicated</a:t>
            </a:r>
            <a:endParaRPr lang="en-GB" b="1" dirty="0">
              <a:solidFill>
                <a:schemeClr val="accent6">
                  <a:lumMod val="50000"/>
                </a:schemeClr>
              </a:solidFill>
            </a:endParaRPr>
          </a:p>
        </p:txBody>
      </p:sp>
      <p:pic>
        <p:nvPicPr>
          <p:cNvPr id="6146" name="Picture 2" descr="Frenectomy treatment by Specialist Periodontist | Kingston, London">
            <a:extLst>
              <a:ext uri="{FF2B5EF4-FFF2-40B4-BE49-F238E27FC236}">
                <a16:creationId xmlns:a16="http://schemas.microsoft.com/office/drawing/2014/main" id="{64E4DA6C-DC4D-691D-C0D3-C00DB6F2EE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200"/>
          <a:stretch/>
        </p:blipFill>
        <p:spPr bwMode="auto">
          <a:xfrm flipH="1">
            <a:off x="755576" y="4780350"/>
            <a:ext cx="3212255" cy="19616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frenectomy beforeorthodontic treatment">
            <a:extLst>
              <a:ext uri="{FF2B5EF4-FFF2-40B4-BE49-F238E27FC236}">
                <a16:creationId xmlns:a16="http://schemas.microsoft.com/office/drawing/2014/main" id="{751A90B1-224F-32E0-2CEF-84896B98C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4787951"/>
            <a:ext cx="2880320" cy="1751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9196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3F2778-3E40-5FD9-4F7A-FDB3A12822CF}"/>
              </a:ext>
            </a:extLst>
          </p:cNvPr>
          <p:cNvSpPr>
            <a:spLocks noGrp="1"/>
          </p:cNvSpPr>
          <p:nvPr>
            <p:ph type="body" sz="quarter" idx="10"/>
          </p:nvPr>
        </p:nvSpPr>
        <p:spPr/>
        <p:txBody>
          <a:bodyPr/>
          <a:lstStyle/>
          <a:p>
            <a:r>
              <a:rPr lang="en-GB" dirty="0">
                <a:solidFill>
                  <a:srgbClr val="C00000"/>
                </a:solidFill>
              </a:rPr>
              <a:t>Frenectomy</a:t>
            </a:r>
          </a:p>
        </p:txBody>
      </p:sp>
      <p:pic>
        <p:nvPicPr>
          <p:cNvPr id="4" name="Picture 3">
            <a:extLst>
              <a:ext uri="{FF2B5EF4-FFF2-40B4-BE49-F238E27FC236}">
                <a16:creationId xmlns:a16="http://schemas.microsoft.com/office/drawing/2014/main" id="{B2CC894F-559F-A7D5-D421-F8BACB4C04A3}"/>
              </a:ext>
            </a:extLst>
          </p:cNvPr>
          <p:cNvPicPr>
            <a:picLocks noChangeAspect="1"/>
          </p:cNvPicPr>
          <p:nvPr/>
        </p:nvPicPr>
        <p:blipFill>
          <a:blip r:embed="rId2"/>
          <a:stretch>
            <a:fillRect/>
          </a:stretch>
        </p:blipFill>
        <p:spPr>
          <a:xfrm>
            <a:off x="207928" y="1772816"/>
            <a:ext cx="8679898" cy="2892628"/>
          </a:xfrm>
          <a:prstGeom prst="rect">
            <a:avLst/>
          </a:prstGeom>
        </p:spPr>
      </p:pic>
    </p:spTree>
    <p:extLst>
      <p:ext uri="{BB962C8B-B14F-4D97-AF65-F5344CB8AC3E}">
        <p14:creationId xmlns:p14="http://schemas.microsoft.com/office/powerpoint/2010/main" val="32901214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20EEB7-34FE-912A-310F-74DC5449ABFB}"/>
              </a:ext>
            </a:extLst>
          </p:cNvPr>
          <p:cNvPicPr>
            <a:picLocks noChangeAspect="1"/>
          </p:cNvPicPr>
          <p:nvPr/>
        </p:nvPicPr>
        <p:blipFill rotWithShape="1">
          <a:blip r:embed="rId2"/>
          <a:srcRect t="5826" r="54419" b="77620"/>
          <a:stretch/>
        </p:blipFill>
        <p:spPr>
          <a:xfrm>
            <a:off x="6084168" y="933306"/>
            <a:ext cx="2794028" cy="1944216"/>
          </a:xfrm>
          <a:prstGeom prst="rect">
            <a:avLst/>
          </a:prstGeom>
        </p:spPr>
      </p:pic>
      <p:sp>
        <p:nvSpPr>
          <p:cNvPr id="11" name="TextBox 10">
            <a:extLst>
              <a:ext uri="{FF2B5EF4-FFF2-40B4-BE49-F238E27FC236}">
                <a16:creationId xmlns:a16="http://schemas.microsoft.com/office/drawing/2014/main" id="{74757AE0-B5C6-7791-25AC-6FCB2B7E0284}"/>
              </a:ext>
            </a:extLst>
          </p:cNvPr>
          <p:cNvSpPr txBox="1"/>
          <p:nvPr/>
        </p:nvSpPr>
        <p:spPr>
          <a:xfrm>
            <a:off x="1907704" y="285184"/>
            <a:ext cx="5994412" cy="461665"/>
          </a:xfrm>
          <a:prstGeom prst="rect">
            <a:avLst/>
          </a:prstGeom>
          <a:noFill/>
        </p:spPr>
        <p:txBody>
          <a:bodyPr wrap="square">
            <a:spAutoFit/>
          </a:bodyPr>
          <a:lstStyle/>
          <a:p>
            <a:r>
              <a:rPr lang="en-US" sz="2400" b="1" dirty="0">
                <a:solidFill>
                  <a:srgbClr val="C00000"/>
                </a:solidFill>
              </a:rPr>
              <a:t>Conventional / Classical Method</a:t>
            </a:r>
            <a:endParaRPr lang="en-GB" sz="2400" b="1" dirty="0">
              <a:solidFill>
                <a:srgbClr val="C00000"/>
              </a:solidFill>
            </a:endParaRPr>
          </a:p>
        </p:txBody>
      </p:sp>
      <p:sp>
        <p:nvSpPr>
          <p:cNvPr id="13" name="TextBox 12">
            <a:extLst>
              <a:ext uri="{FF2B5EF4-FFF2-40B4-BE49-F238E27FC236}">
                <a16:creationId xmlns:a16="http://schemas.microsoft.com/office/drawing/2014/main" id="{C8435AAB-748D-00C4-71D0-851F9EA2F71C}"/>
              </a:ext>
            </a:extLst>
          </p:cNvPr>
          <p:cNvSpPr txBox="1"/>
          <p:nvPr/>
        </p:nvSpPr>
        <p:spPr>
          <a:xfrm>
            <a:off x="89756" y="1022056"/>
            <a:ext cx="5994412" cy="1323439"/>
          </a:xfrm>
          <a:prstGeom prst="rect">
            <a:avLst/>
          </a:prstGeom>
          <a:noFill/>
        </p:spPr>
        <p:txBody>
          <a:bodyPr wrap="square">
            <a:spAutoFit/>
          </a:bodyPr>
          <a:lstStyle/>
          <a:p>
            <a:r>
              <a:rPr lang="en-US" sz="2000" dirty="0">
                <a:solidFill>
                  <a:schemeClr val="accent6">
                    <a:lumMod val="50000"/>
                  </a:schemeClr>
                </a:solidFill>
                <a:latin typeface="Times New Roman" panose="02020603050405020304" pitchFamily="18" charset="0"/>
                <a:cs typeface="Times New Roman" panose="02020603050405020304" pitchFamily="18" charset="0"/>
              </a:rPr>
              <a:t>The classical technique was introduced by Archer (1961) and Kruger (1964). This technique is an excision type frenectomy which includes the interdental tissues and the palatine papilla along with the frenulum. </a:t>
            </a:r>
          </a:p>
        </p:txBody>
      </p:sp>
      <p:graphicFrame>
        <p:nvGraphicFramePr>
          <p:cNvPr id="17" name="TextBox 14">
            <a:extLst>
              <a:ext uri="{FF2B5EF4-FFF2-40B4-BE49-F238E27FC236}">
                <a16:creationId xmlns:a16="http://schemas.microsoft.com/office/drawing/2014/main" id="{C7DA307A-5330-381C-0839-CB21F0D881FB}"/>
              </a:ext>
            </a:extLst>
          </p:cNvPr>
          <p:cNvGraphicFramePr/>
          <p:nvPr>
            <p:extLst>
              <p:ext uri="{D42A27DB-BD31-4B8C-83A1-F6EECF244321}">
                <p14:modId xmlns:p14="http://schemas.microsoft.com/office/powerpoint/2010/main" val="3246253335"/>
              </p:ext>
            </p:extLst>
          </p:nvPr>
        </p:nvGraphicFramePr>
        <p:xfrm>
          <a:off x="539552" y="2655395"/>
          <a:ext cx="7740352" cy="3960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61908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4BC57-F056-FA97-AE5F-3B5B0AF88FD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ED0C916-054B-5A1E-A837-9DE6B084DAE0}"/>
              </a:ext>
            </a:extLst>
          </p:cNvPr>
          <p:cNvSpPr txBox="1"/>
          <p:nvPr/>
        </p:nvSpPr>
        <p:spPr>
          <a:xfrm>
            <a:off x="231717" y="595030"/>
            <a:ext cx="5852452" cy="2031325"/>
          </a:xfrm>
          <a:prstGeom prst="rect">
            <a:avLst/>
          </a:prstGeom>
          <a:noFill/>
        </p:spPr>
        <p:txBody>
          <a:bodyPr wrap="square">
            <a:spAutoFit/>
          </a:bodyPr>
          <a:lstStyle/>
          <a:p>
            <a:r>
              <a:rPr lang="en-US" b="1" u="sng" dirty="0">
                <a:solidFill>
                  <a:srgbClr val="002060"/>
                </a:solidFill>
              </a:rPr>
              <a:t>Indications</a:t>
            </a:r>
          </a:p>
          <a:p>
            <a:r>
              <a:rPr lang="en-US" dirty="0">
                <a:solidFill>
                  <a:srgbClr val="002060"/>
                </a:solidFill>
              </a:rPr>
              <a:t>This technique is performed in </a:t>
            </a:r>
            <a:r>
              <a:rPr lang="en-US" b="1" dirty="0">
                <a:solidFill>
                  <a:srgbClr val="002060"/>
                </a:solidFill>
              </a:rPr>
              <a:t>midline diastema cases </a:t>
            </a:r>
            <a:r>
              <a:rPr lang="en-US" dirty="0">
                <a:solidFill>
                  <a:srgbClr val="002060"/>
                </a:solidFill>
              </a:rPr>
              <a:t>with an aberrant frenum to ensure the removal of the muscle fibers which were </a:t>
            </a:r>
            <a:r>
              <a:rPr lang="en-US" b="1" dirty="0">
                <a:solidFill>
                  <a:srgbClr val="002060"/>
                </a:solidFill>
              </a:rPr>
              <a:t>supposedly connecting the orbicularis oris with the palatine papilla.</a:t>
            </a:r>
          </a:p>
          <a:p>
            <a:endParaRPr lang="ar-SA" dirty="0"/>
          </a:p>
          <a:p>
            <a:r>
              <a:rPr lang="en-US" dirty="0"/>
              <a:t>.</a:t>
            </a:r>
          </a:p>
        </p:txBody>
      </p:sp>
      <p:pic>
        <p:nvPicPr>
          <p:cNvPr id="7" name="Picture 6">
            <a:extLst>
              <a:ext uri="{FF2B5EF4-FFF2-40B4-BE49-F238E27FC236}">
                <a16:creationId xmlns:a16="http://schemas.microsoft.com/office/drawing/2014/main" id="{0C15559A-B2B5-35A0-F7B6-02CB509ED7D5}"/>
              </a:ext>
            </a:extLst>
          </p:cNvPr>
          <p:cNvPicPr>
            <a:picLocks noChangeAspect="1"/>
          </p:cNvPicPr>
          <p:nvPr/>
        </p:nvPicPr>
        <p:blipFill rotWithShape="1">
          <a:blip r:embed="rId4"/>
          <a:srcRect t="4970" b="20246"/>
          <a:stretch/>
        </p:blipFill>
        <p:spPr>
          <a:xfrm>
            <a:off x="6276683" y="129059"/>
            <a:ext cx="2758542" cy="3299941"/>
          </a:xfrm>
          <a:prstGeom prst="rect">
            <a:avLst/>
          </a:prstGeom>
        </p:spPr>
      </p:pic>
      <p:sp>
        <p:nvSpPr>
          <p:cNvPr id="9" name="TextBox 8">
            <a:extLst>
              <a:ext uri="{FF2B5EF4-FFF2-40B4-BE49-F238E27FC236}">
                <a16:creationId xmlns:a16="http://schemas.microsoft.com/office/drawing/2014/main" id="{DDD7B3BA-7793-349E-F83F-B918B6894D8C}"/>
              </a:ext>
            </a:extLst>
          </p:cNvPr>
          <p:cNvSpPr txBox="1"/>
          <p:nvPr/>
        </p:nvSpPr>
        <p:spPr>
          <a:xfrm>
            <a:off x="154454" y="2060572"/>
            <a:ext cx="3836228" cy="4801314"/>
          </a:xfrm>
          <a:prstGeom prst="rect">
            <a:avLst/>
          </a:prstGeom>
          <a:noFill/>
        </p:spPr>
        <p:txBody>
          <a:bodyPr wrap="square">
            <a:spAutoFit/>
          </a:bodyPr>
          <a:lstStyle/>
          <a:p>
            <a:r>
              <a:rPr lang="en-US" b="1" u="sng" dirty="0">
                <a:solidFill>
                  <a:srgbClr val="002060"/>
                </a:solidFill>
              </a:rPr>
              <a:t>Technique</a:t>
            </a:r>
            <a:r>
              <a:rPr lang="en-US" dirty="0"/>
              <a:t>: </a:t>
            </a:r>
          </a:p>
          <a:p>
            <a:pPr marL="285750" indent="-285750">
              <a:buFont typeface="Arial" panose="020B0604020202020204" pitchFamily="34" charset="0"/>
              <a:buChar char="•"/>
            </a:pPr>
            <a:r>
              <a:rPr lang="en-US" dirty="0">
                <a:solidFill>
                  <a:srgbClr val="002060"/>
                </a:solidFill>
              </a:rPr>
              <a:t>The lip is extended and the frenum was engaged with a hemostat to the depth of the vestibule. </a:t>
            </a:r>
          </a:p>
          <a:p>
            <a:pPr marL="285750" indent="-285750">
              <a:buFont typeface="Arial" panose="020B0604020202020204" pitchFamily="34" charset="0"/>
              <a:buChar char="•"/>
            </a:pPr>
            <a:r>
              <a:rPr lang="en-US" dirty="0">
                <a:solidFill>
                  <a:srgbClr val="002060"/>
                </a:solidFill>
              </a:rPr>
              <a:t>Incisions are placed on the upper and the under surface of the hemostat, triangular frenum tissue is removed. </a:t>
            </a:r>
          </a:p>
          <a:p>
            <a:pPr marL="285750" indent="-285750">
              <a:buFont typeface="Arial" panose="020B0604020202020204" pitchFamily="34" charset="0"/>
              <a:buChar char="•"/>
            </a:pPr>
            <a:r>
              <a:rPr lang="en-US" dirty="0">
                <a:solidFill>
                  <a:srgbClr val="002060"/>
                </a:solidFill>
              </a:rPr>
              <a:t>Underlying fibrous attachment to the bone is exposed. Horizontal incision is given onto these fibers separating and dissecting from the bone </a:t>
            </a:r>
          </a:p>
          <a:p>
            <a:pPr marL="285750" indent="-285750">
              <a:buFont typeface="Arial" panose="020B0604020202020204" pitchFamily="34" charset="0"/>
              <a:buChar char="•"/>
            </a:pPr>
            <a:r>
              <a:rPr lang="en-US" dirty="0">
                <a:solidFill>
                  <a:srgbClr val="002060"/>
                </a:solidFill>
              </a:rPr>
              <a:t>The margins of the wound are gently undermined and re-approximated</a:t>
            </a:r>
            <a:endParaRPr lang="en-GB" dirty="0">
              <a:solidFill>
                <a:srgbClr val="002060"/>
              </a:solidFill>
            </a:endParaRPr>
          </a:p>
        </p:txBody>
      </p:sp>
      <p:sp>
        <p:nvSpPr>
          <p:cNvPr id="11" name="TextBox 10">
            <a:extLst>
              <a:ext uri="{FF2B5EF4-FFF2-40B4-BE49-F238E27FC236}">
                <a16:creationId xmlns:a16="http://schemas.microsoft.com/office/drawing/2014/main" id="{39E36C53-7BA4-748D-FF9D-37A7887FBB53}"/>
              </a:ext>
            </a:extLst>
          </p:cNvPr>
          <p:cNvSpPr txBox="1"/>
          <p:nvPr/>
        </p:nvSpPr>
        <p:spPr>
          <a:xfrm>
            <a:off x="1704682" y="129060"/>
            <a:ext cx="4572000" cy="400110"/>
          </a:xfrm>
          <a:prstGeom prst="rect">
            <a:avLst/>
          </a:prstGeom>
          <a:noFill/>
        </p:spPr>
        <p:txBody>
          <a:bodyPr wrap="square">
            <a:spAutoFit/>
          </a:bodyPr>
          <a:lstStyle/>
          <a:p>
            <a:r>
              <a:rPr lang="en-US" sz="2000" b="1" dirty="0">
                <a:solidFill>
                  <a:srgbClr val="C00000"/>
                </a:solidFill>
              </a:rPr>
              <a:t>Conventional / Classical Method</a:t>
            </a:r>
            <a:endParaRPr lang="en-GB" sz="2000" b="1" dirty="0">
              <a:solidFill>
                <a:srgbClr val="C00000"/>
              </a:solidFill>
            </a:endParaRPr>
          </a:p>
        </p:txBody>
      </p:sp>
      <p:pic>
        <p:nvPicPr>
          <p:cNvPr id="3" name="frenactomy">
            <a:hlinkClick r:id="" action="ppaction://media"/>
            <a:extLst>
              <a:ext uri="{FF2B5EF4-FFF2-40B4-BE49-F238E27FC236}">
                <a16:creationId xmlns:a16="http://schemas.microsoft.com/office/drawing/2014/main" id="{C7F517F3-4218-2B53-2859-11DAFAC510DC}"/>
              </a:ext>
            </a:extLst>
          </p:cNvPr>
          <p:cNvPicPr>
            <a:picLocks noChangeAspect="1"/>
          </p:cNvPicPr>
          <p:nvPr>
            <a:videoFile r:link="rId1"/>
            <p:extLst>
              <p:ext uri="{DAA4B4D4-6D71-4841-9C94-3DE7FCFB9230}">
                <p14:media xmlns:p14="http://schemas.microsoft.com/office/powerpoint/2010/main" r:embed="rId2">
                  <p14:trim st="8305"/>
                </p14:media>
              </p:ext>
            </p:extLst>
          </p:nvPr>
        </p:nvPicPr>
        <p:blipFill>
          <a:blip r:embed="rId5"/>
          <a:stretch>
            <a:fillRect/>
          </a:stretch>
        </p:blipFill>
        <p:spPr>
          <a:xfrm>
            <a:off x="4120159" y="3861048"/>
            <a:ext cx="4949803" cy="2468572"/>
          </a:xfrm>
          <a:prstGeom prst="rect">
            <a:avLst/>
          </a:prstGeom>
        </p:spPr>
      </p:pic>
    </p:spTree>
    <p:extLst>
      <p:ext uri="{BB962C8B-B14F-4D97-AF65-F5344CB8AC3E}">
        <p14:creationId xmlns:p14="http://schemas.microsoft.com/office/powerpoint/2010/main" val="20184887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F5053-16BD-D7CD-756E-12DC69DC8A6C}"/>
              </a:ext>
            </a:extLst>
          </p:cNvPr>
          <p:cNvSpPr txBox="1"/>
          <p:nvPr/>
        </p:nvSpPr>
        <p:spPr>
          <a:xfrm>
            <a:off x="288810" y="356589"/>
            <a:ext cx="8496944" cy="1200329"/>
          </a:xfrm>
          <a:prstGeom prst="rect">
            <a:avLst/>
          </a:prstGeom>
          <a:noFill/>
        </p:spPr>
        <p:txBody>
          <a:bodyPr wrap="square">
            <a:spAutoFit/>
          </a:bodyPr>
          <a:lstStyle/>
          <a:p>
            <a:r>
              <a:rPr lang="en-US" b="1" u="sng" dirty="0">
                <a:solidFill>
                  <a:srgbClr val="002060"/>
                </a:solidFill>
                <a:latin typeface="Times New Roman" panose="02020603050405020304" pitchFamily="18" charset="0"/>
                <a:cs typeface="Times New Roman" panose="02020603050405020304" pitchFamily="18" charset="0"/>
              </a:rPr>
              <a:t>Indicated</a:t>
            </a:r>
            <a:r>
              <a:rPr lang="en-US" dirty="0">
                <a:solidFill>
                  <a:srgbClr val="002060"/>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When there is hypertrophy of the frenum with a low insertion, which is associated with an </a:t>
            </a:r>
            <a:r>
              <a:rPr lang="en-US" dirty="0" err="1">
                <a:solidFill>
                  <a:srgbClr val="002060"/>
                </a:solidFill>
                <a:latin typeface="Times New Roman" panose="02020603050405020304" pitchFamily="18" charset="0"/>
                <a:cs typeface="Times New Roman" panose="02020603050405020304" pitchFamily="18" charset="0"/>
              </a:rPr>
              <a:t>interincisor</a:t>
            </a:r>
            <a:r>
              <a:rPr lang="en-US" dirty="0">
                <a:solidFill>
                  <a:srgbClr val="002060"/>
                </a:solidFill>
                <a:latin typeface="Times New Roman" panose="02020603050405020304" pitchFamily="18" charset="0"/>
                <a:cs typeface="Times New Roman" panose="02020603050405020304" pitchFamily="18" charset="0"/>
              </a:rPr>
              <a:t> or diastema </a:t>
            </a:r>
          </a:p>
          <a:p>
            <a:pPr marL="285750" indent="-285750">
              <a:buFont typeface="Arial" panose="020B0604020202020204" pitchFamily="34" charset="0"/>
              <a:buChar char="•"/>
            </a:pPr>
            <a:r>
              <a:rPr lang="en-US">
                <a:solidFill>
                  <a:srgbClr val="002060"/>
                </a:solidFill>
                <a:latin typeface="Times New Roman" panose="02020603050405020304" pitchFamily="18" charset="0"/>
                <a:cs typeface="Times New Roman" panose="02020603050405020304" pitchFamily="18" charset="0"/>
              </a:rPr>
              <a:t>In </a:t>
            </a:r>
            <a:r>
              <a:rPr lang="en-US" dirty="0">
                <a:solidFill>
                  <a:srgbClr val="002060"/>
                </a:solidFill>
                <a:latin typeface="Times New Roman" panose="02020603050405020304" pitchFamily="18" charset="0"/>
                <a:cs typeface="Times New Roman" panose="02020603050405020304" pitchFamily="18" charset="0"/>
              </a:rPr>
              <a:t>cases of a short vestibule. </a:t>
            </a:r>
            <a:endParaRPr lang="en-GB" dirty="0">
              <a:solidFill>
                <a:srgbClr val="00206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EBADA3C-B09F-7116-3DD2-D2EA99107587}"/>
              </a:ext>
            </a:extLst>
          </p:cNvPr>
          <p:cNvSpPr txBox="1"/>
          <p:nvPr/>
        </p:nvSpPr>
        <p:spPr>
          <a:xfrm>
            <a:off x="2771800" y="116632"/>
            <a:ext cx="4572000" cy="369332"/>
          </a:xfrm>
          <a:prstGeom prst="rect">
            <a:avLst/>
          </a:prstGeom>
          <a:noFill/>
        </p:spPr>
        <p:txBody>
          <a:bodyPr wrap="square">
            <a:spAutoFit/>
          </a:bodyPr>
          <a:lstStyle/>
          <a:p>
            <a:pPr algn="ctr"/>
            <a:r>
              <a:rPr lang="en-US" sz="1800" b="1" dirty="0">
                <a:solidFill>
                  <a:srgbClr val="C00000"/>
                </a:solidFill>
              </a:rPr>
              <a:t>Z plasty Indication</a:t>
            </a:r>
            <a:endParaRPr lang="en-GB" dirty="0"/>
          </a:p>
        </p:txBody>
      </p:sp>
      <p:sp>
        <p:nvSpPr>
          <p:cNvPr id="6" name="TextBox 5">
            <a:extLst>
              <a:ext uri="{FF2B5EF4-FFF2-40B4-BE49-F238E27FC236}">
                <a16:creationId xmlns:a16="http://schemas.microsoft.com/office/drawing/2014/main" id="{E64412E3-4074-29DB-BE22-17512EF8937A}"/>
              </a:ext>
            </a:extLst>
          </p:cNvPr>
          <p:cNvSpPr txBox="1"/>
          <p:nvPr/>
        </p:nvSpPr>
        <p:spPr>
          <a:xfrm>
            <a:off x="295706" y="2092396"/>
            <a:ext cx="4572000" cy="2308324"/>
          </a:xfrm>
          <a:prstGeom prst="rect">
            <a:avLst/>
          </a:prstGeom>
          <a:noFill/>
        </p:spPr>
        <p:txBody>
          <a:bodyPr wrap="square">
            <a:spAutoFit/>
          </a:bodyPr>
          <a:lstStyle/>
          <a:p>
            <a:r>
              <a:rPr lang="en-US" b="1" u="sng" dirty="0">
                <a:solidFill>
                  <a:srgbClr val="002060"/>
                </a:solidFill>
                <a:latin typeface="Times New Roman" panose="02020603050405020304" pitchFamily="18" charset="0"/>
                <a:cs typeface="Times New Roman" panose="02020603050405020304" pitchFamily="18" charset="0"/>
              </a:rPr>
              <a:t>Technique:</a:t>
            </a:r>
            <a:r>
              <a:rPr lang="en-US" dirty="0">
                <a:solidFill>
                  <a:srgbClr val="002060"/>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After excision of the fibrous tissue, two oblique incisions are made in a Z fashion, one at each end of the previous area of excision. </a:t>
            </a:r>
          </a:p>
          <a:p>
            <a:pPr marL="285750" indent="-285750">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Two pointed flaps are then gently undermined and rotated to close the initial vertical incision horizontally. </a:t>
            </a:r>
            <a:endParaRPr lang="en-GB" dirty="0"/>
          </a:p>
        </p:txBody>
      </p:sp>
      <p:pic>
        <p:nvPicPr>
          <p:cNvPr id="7" name="Picture 6">
            <a:extLst>
              <a:ext uri="{FF2B5EF4-FFF2-40B4-BE49-F238E27FC236}">
                <a16:creationId xmlns:a16="http://schemas.microsoft.com/office/drawing/2014/main" id="{98CEEAE3-BAF0-0038-0BEA-FF67223EA1DA}"/>
              </a:ext>
            </a:extLst>
          </p:cNvPr>
          <p:cNvPicPr>
            <a:picLocks noChangeAspect="1"/>
          </p:cNvPicPr>
          <p:nvPr/>
        </p:nvPicPr>
        <p:blipFill rotWithShape="1">
          <a:blip r:embed="rId2"/>
          <a:srcRect r="50028"/>
          <a:stretch/>
        </p:blipFill>
        <p:spPr>
          <a:xfrm>
            <a:off x="5536419" y="1564112"/>
            <a:ext cx="2894014" cy="1682446"/>
          </a:xfrm>
          <a:prstGeom prst="rect">
            <a:avLst/>
          </a:prstGeom>
        </p:spPr>
      </p:pic>
      <p:pic>
        <p:nvPicPr>
          <p:cNvPr id="8" name="Picture 7">
            <a:extLst>
              <a:ext uri="{FF2B5EF4-FFF2-40B4-BE49-F238E27FC236}">
                <a16:creationId xmlns:a16="http://schemas.microsoft.com/office/drawing/2014/main" id="{1EB04328-9DAC-97AC-4A1C-5C5417345760}"/>
              </a:ext>
            </a:extLst>
          </p:cNvPr>
          <p:cNvPicPr>
            <a:picLocks noChangeAspect="1"/>
          </p:cNvPicPr>
          <p:nvPr/>
        </p:nvPicPr>
        <p:blipFill rotWithShape="1">
          <a:blip r:embed="rId3"/>
          <a:srcRect l="50000"/>
          <a:stretch/>
        </p:blipFill>
        <p:spPr>
          <a:xfrm>
            <a:off x="5536419" y="3296126"/>
            <a:ext cx="2894014" cy="1682992"/>
          </a:xfrm>
          <a:prstGeom prst="rect">
            <a:avLst/>
          </a:prstGeom>
        </p:spPr>
      </p:pic>
      <p:sp>
        <p:nvSpPr>
          <p:cNvPr id="10" name="TextBox 9">
            <a:extLst>
              <a:ext uri="{FF2B5EF4-FFF2-40B4-BE49-F238E27FC236}">
                <a16:creationId xmlns:a16="http://schemas.microsoft.com/office/drawing/2014/main" id="{D3B187AA-F3FF-BA30-2DBD-2D6F11A673B4}"/>
              </a:ext>
            </a:extLst>
          </p:cNvPr>
          <p:cNvSpPr txBox="1"/>
          <p:nvPr/>
        </p:nvSpPr>
        <p:spPr>
          <a:xfrm>
            <a:off x="288810" y="4626222"/>
            <a:ext cx="7899490" cy="1754326"/>
          </a:xfrm>
          <a:prstGeom prst="rect">
            <a:avLst/>
          </a:prstGeom>
          <a:noFill/>
        </p:spPr>
        <p:txBody>
          <a:bodyPr wrap="square">
            <a:spAutoFit/>
          </a:bodyPr>
          <a:lstStyle/>
          <a:p>
            <a:r>
              <a:rPr lang="en-US" b="1" u="sng" dirty="0">
                <a:solidFill>
                  <a:srgbClr val="002060"/>
                </a:solidFill>
                <a:latin typeface="Times New Roman" panose="02020603050405020304" pitchFamily="18" charset="0"/>
                <a:cs typeface="Times New Roman" panose="02020603050405020304" pitchFamily="18" charset="0"/>
              </a:rPr>
              <a:t>Advantage</a:t>
            </a:r>
            <a:r>
              <a:rPr lang="en-US" dirty="0">
                <a:solidFill>
                  <a:srgbClr val="002060"/>
                </a:solidFill>
                <a:latin typeface="Times New Roman" panose="02020603050405020304" pitchFamily="18" charset="0"/>
                <a:cs typeface="Times New Roman" panose="02020603050405020304" pitchFamily="18" charset="0"/>
              </a:rPr>
              <a:t>: </a:t>
            </a:r>
          </a:p>
          <a:p>
            <a:r>
              <a:rPr lang="en-US" dirty="0">
                <a:solidFill>
                  <a:srgbClr val="002060"/>
                </a:solidFill>
                <a:latin typeface="Times New Roman" panose="02020603050405020304" pitchFamily="18" charset="0"/>
                <a:cs typeface="Times New Roman" panose="02020603050405020304" pitchFamily="18" charset="0"/>
              </a:rPr>
              <a:t>This technique provides advantages, such as </a:t>
            </a:r>
          </a:p>
          <a:p>
            <a:pPr marL="285750" indent="-285750">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Gain in attached gingiva in the region previously covered by the frenum,</a:t>
            </a:r>
          </a:p>
          <a:p>
            <a:pPr marL="285750" indent="-285750">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Excellent color match, </a:t>
            </a:r>
          </a:p>
          <a:p>
            <a:pPr marL="285750" indent="-285750">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Healing by primary intention, </a:t>
            </a:r>
          </a:p>
          <a:p>
            <a:pPr marL="285750" indent="-285750">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Minimal scar formation </a:t>
            </a:r>
          </a:p>
        </p:txBody>
      </p:sp>
    </p:spTree>
    <p:extLst>
      <p:ext uri="{BB962C8B-B14F-4D97-AF65-F5344CB8AC3E}">
        <p14:creationId xmlns:p14="http://schemas.microsoft.com/office/powerpoint/2010/main" val="15483915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7">
            <a:extLst>
              <a:ext uri="{FF2B5EF4-FFF2-40B4-BE49-F238E27FC236}">
                <a16:creationId xmlns:a16="http://schemas.microsoft.com/office/drawing/2014/main" id="{D5FF2380-6AB6-4979-826F-424746046C75}"/>
              </a:ext>
            </a:extLst>
          </p:cNvPr>
          <p:cNvSpPr txBox="1">
            <a:spLocks/>
          </p:cNvSpPr>
          <p:nvPr/>
        </p:nvSpPr>
        <p:spPr>
          <a:xfrm>
            <a:off x="6089155" y="2798169"/>
            <a:ext cx="3781354" cy="301614"/>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1400" b="1" kern="1200">
                <a:solidFill>
                  <a:schemeClr val="bg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fontAlgn="base">
              <a:spcBef>
                <a:spcPct val="0"/>
              </a:spcBef>
              <a:spcAft>
                <a:spcPct val="0"/>
              </a:spcAft>
              <a:defRPr/>
            </a:pPr>
            <a:r>
              <a:rPr lang="en-US" sz="1800" b="0" dirty="0">
                <a:solidFill>
                  <a:srgbClr val="C00000"/>
                </a:solidFill>
                <a:latin typeface="Arial" charset="0"/>
                <a:cs typeface="Arial" charset="0"/>
              </a:rPr>
              <a:t>A- </a:t>
            </a:r>
            <a:r>
              <a:rPr lang="en-US" sz="1800" dirty="0">
                <a:solidFill>
                  <a:srgbClr val="C00000"/>
                </a:solidFill>
                <a:latin typeface="Arial" charset="0"/>
                <a:cs typeface="Arial" charset="0"/>
              </a:rPr>
              <a:t>panoramic  </a:t>
            </a:r>
          </a:p>
          <a:p>
            <a:pPr defTabSz="685800" fontAlgn="base">
              <a:spcBef>
                <a:spcPct val="0"/>
              </a:spcBef>
              <a:spcAft>
                <a:spcPct val="0"/>
              </a:spcAft>
              <a:defRPr/>
            </a:pPr>
            <a:r>
              <a:rPr lang="en-US" sz="1800" dirty="0">
                <a:solidFill>
                  <a:srgbClr val="C00000"/>
                </a:solidFill>
                <a:latin typeface="Arial" charset="0"/>
                <a:cs typeface="Arial" charset="0"/>
              </a:rPr>
              <a:t>B- lateral cephalometric</a:t>
            </a:r>
          </a:p>
          <a:p>
            <a:pPr defTabSz="685800" fontAlgn="base">
              <a:spcBef>
                <a:spcPct val="0"/>
              </a:spcBef>
              <a:spcAft>
                <a:spcPct val="0"/>
              </a:spcAft>
              <a:defRPr/>
            </a:pPr>
            <a:r>
              <a:rPr lang="en-US" sz="1800" dirty="0">
                <a:solidFill>
                  <a:srgbClr val="C00000"/>
                </a:solidFill>
                <a:latin typeface="Arial" charset="0"/>
                <a:cs typeface="Arial" charset="0"/>
              </a:rPr>
              <a:t>C- 3D CS [CBCT scan}</a:t>
            </a:r>
          </a:p>
          <a:p>
            <a:pPr defTabSz="685800" fontAlgn="base">
              <a:spcBef>
                <a:spcPct val="0"/>
              </a:spcBef>
              <a:spcAft>
                <a:spcPct val="0"/>
              </a:spcAft>
              <a:defRPr/>
            </a:pPr>
            <a:r>
              <a:rPr lang="en-US" sz="1800" dirty="0">
                <a:solidFill>
                  <a:srgbClr val="C00000"/>
                </a:solidFill>
                <a:latin typeface="Arial" charset="0"/>
                <a:cs typeface="Arial" charset="0"/>
              </a:rPr>
              <a:t>D- lateral</a:t>
            </a:r>
          </a:p>
        </p:txBody>
      </p:sp>
      <p:pic>
        <p:nvPicPr>
          <p:cNvPr id="3" name="Picture Placeholder 2">
            <a:extLst>
              <a:ext uri="{FF2B5EF4-FFF2-40B4-BE49-F238E27FC236}">
                <a16:creationId xmlns:a16="http://schemas.microsoft.com/office/drawing/2014/main" id="{0B5C39A0-62C2-7CDF-EAB5-265714D83777}"/>
              </a:ext>
            </a:extLst>
          </p:cNvPr>
          <p:cNvPicPr>
            <a:picLocks noGrp="1" noChangeAspect="1"/>
          </p:cNvPicPr>
          <p:nvPr>
            <p:ph type="pic" sz="quarter" idx="14"/>
          </p:nvPr>
        </p:nvPicPr>
        <p:blipFill>
          <a:blip r:embed="rId2"/>
          <a:srcRect l="411" r="411"/>
          <a:stretch>
            <a:fillRect/>
          </a:stretch>
        </p:blipFill>
        <p:spPr>
          <a:xfrm>
            <a:off x="215440" y="1700808"/>
            <a:ext cx="3995936" cy="3081330"/>
          </a:xfrm>
          <a:prstGeom prst="rect">
            <a:avLst/>
          </a:prstGeom>
        </p:spPr>
      </p:pic>
      <p:sp>
        <p:nvSpPr>
          <p:cNvPr id="10" name="Graphic 56">
            <a:extLst>
              <a:ext uri="{FF2B5EF4-FFF2-40B4-BE49-F238E27FC236}">
                <a16:creationId xmlns:a16="http://schemas.microsoft.com/office/drawing/2014/main" id="{73C9E0B3-B47A-42A9-B33A-AF0B987CB3E5}"/>
              </a:ext>
            </a:extLst>
          </p:cNvPr>
          <p:cNvSpPr/>
          <p:nvPr/>
        </p:nvSpPr>
        <p:spPr>
          <a:xfrm>
            <a:off x="4572000" y="2290883"/>
            <a:ext cx="1356137" cy="1758605"/>
          </a:xfrm>
          <a:custGeom>
            <a:avLst/>
            <a:gdLst>
              <a:gd name="connsiteX0" fmla="*/ 632709 w 629878"/>
              <a:gd name="connsiteY0" fmla="*/ 150360 h 816810"/>
              <a:gd name="connsiteX1" fmla="*/ 604670 w 629878"/>
              <a:gd name="connsiteY1" fmla="*/ 57707 h 816810"/>
              <a:gd name="connsiteX2" fmla="*/ 501044 w 629878"/>
              <a:gd name="connsiteY2" fmla="*/ 409 h 816810"/>
              <a:gd name="connsiteX3" fmla="*/ 396607 w 629878"/>
              <a:gd name="connsiteY3" fmla="*/ 19915 h 816810"/>
              <a:gd name="connsiteX4" fmla="*/ 316957 w 629878"/>
              <a:gd name="connsiteY4" fmla="*/ 31293 h 816810"/>
              <a:gd name="connsiteX5" fmla="*/ 237308 w 629878"/>
              <a:gd name="connsiteY5" fmla="*/ 19915 h 816810"/>
              <a:gd name="connsiteX6" fmla="*/ 132870 w 629878"/>
              <a:gd name="connsiteY6" fmla="*/ 409 h 816810"/>
              <a:gd name="connsiteX7" fmla="*/ 29245 w 629878"/>
              <a:gd name="connsiteY7" fmla="*/ 57707 h 816810"/>
              <a:gd name="connsiteX8" fmla="*/ 799 w 629878"/>
              <a:gd name="connsiteY8" fmla="*/ 150360 h 816810"/>
              <a:gd name="connsiteX9" fmla="*/ 13397 w 629878"/>
              <a:gd name="connsiteY9" fmla="*/ 252766 h 816810"/>
              <a:gd name="connsiteX10" fmla="*/ 18680 w 629878"/>
              <a:gd name="connsiteY10" fmla="*/ 270647 h 816810"/>
              <a:gd name="connsiteX11" fmla="*/ 66225 w 629878"/>
              <a:gd name="connsiteY11" fmla="*/ 386463 h 816810"/>
              <a:gd name="connsiteX12" fmla="*/ 80042 w 629878"/>
              <a:gd name="connsiteY12" fmla="*/ 503092 h 816810"/>
              <a:gd name="connsiteX13" fmla="*/ 94265 w 629878"/>
              <a:gd name="connsiteY13" fmla="*/ 640446 h 816810"/>
              <a:gd name="connsiteX14" fmla="*/ 136934 w 629878"/>
              <a:gd name="connsiteY14" fmla="*/ 772518 h 816810"/>
              <a:gd name="connsiteX15" fmla="*/ 182854 w 629878"/>
              <a:gd name="connsiteY15" fmla="*/ 817625 h 816810"/>
              <a:gd name="connsiteX16" fmla="*/ 191795 w 629878"/>
              <a:gd name="connsiteY16" fmla="*/ 817625 h 816810"/>
              <a:gd name="connsiteX17" fmla="*/ 218615 w 629878"/>
              <a:gd name="connsiteY17" fmla="*/ 768454 h 816810"/>
              <a:gd name="connsiteX18" fmla="*/ 228774 w 629878"/>
              <a:gd name="connsiteY18" fmla="*/ 670112 h 816810"/>
              <a:gd name="connsiteX19" fmla="*/ 240966 w 629878"/>
              <a:gd name="connsiteY19" fmla="*/ 564861 h 816810"/>
              <a:gd name="connsiteX20" fmla="*/ 282822 w 629878"/>
              <a:gd name="connsiteY20" fmla="*/ 494965 h 816810"/>
              <a:gd name="connsiteX21" fmla="*/ 316957 w 629878"/>
              <a:gd name="connsiteY21" fmla="*/ 488056 h 816810"/>
              <a:gd name="connsiteX22" fmla="*/ 351093 w 629878"/>
              <a:gd name="connsiteY22" fmla="*/ 494965 h 816810"/>
              <a:gd name="connsiteX23" fmla="*/ 392949 w 629878"/>
              <a:gd name="connsiteY23" fmla="*/ 564861 h 816810"/>
              <a:gd name="connsiteX24" fmla="*/ 405140 w 629878"/>
              <a:gd name="connsiteY24" fmla="*/ 670112 h 816810"/>
              <a:gd name="connsiteX25" fmla="*/ 415300 w 629878"/>
              <a:gd name="connsiteY25" fmla="*/ 768454 h 816810"/>
              <a:gd name="connsiteX26" fmla="*/ 442120 w 629878"/>
              <a:gd name="connsiteY26" fmla="*/ 817625 h 816810"/>
              <a:gd name="connsiteX27" fmla="*/ 451061 w 629878"/>
              <a:gd name="connsiteY27" fmla="*/ 817625 h 816810"/>
              <a:gd name="connsiteX28" fmla="*/ 496981 w 629878"/>
              <a:gd name="connsiteY28" fmla="*/ 772518 h 816810"/>
              <a:gd name="connsiteX29" fmla="*/ 539650 w 629878"/>
              <a:gd name="connsiteY29" fmla="*/ 640446 h 816810"/>
              <a:gd name="connsiteX30" fmla="*/ 553873 w 629878"/>
              <a:gd name="connsiteY30" fmla="*/ 503092 h 816810"/>
              <a:gd name="connsiteX31" fmla="*/ 567690 w 629878"/>
              <a:gd name="connsiteY31" fmla="*/ 386463 h 816810"/>
              <a:gd name="connsiteX32" fmla="*/ 615235 w 629878"/>
              <a:gd name="connsiteY32" fmla="*/ 270647 h 816810"/>
              <a:gd name="connsiteX33" fmla="*/ 620518 w 629878"/>
              <a:gd name="connsiteY33" fmla="*/ 252766 h 816810"/>
              <a:gd name="connsiteX34" fmla="*/ 632709 w 629878"/>
              <a:gd name="connsiteY34" fmla="*/ 150360 h 8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29878" h="816810">
                <a:moveTo>
                  <a:pt x="632709" y="150360"/>
                </a:moveTo>
                <a:cubicBezTo>
                  <a:pt x="630271" y="117444"/>
                  <a:pt x="623363" y="84934"/>
                  <a:pt x="604670" y="57707"/>
                </a:cubicBezTo>
                <a:cubicBezTo>
                  <a:pt x="579881" y="21540"/>
                  <a:pt x="541682" y="3660"/>
                  <a:pt x="501044" y="409"/>
                </a:cubicBezTo>
                <a:cubicBezTo>
                  <a:pt x="463252" y="-2436"/>
                  <a:pt x="431961" y="10162"/>
                  <a:pt x="396607" y="19915"/>
                </a:cubicBezTo>
                <a:cubicBezTo>
                  <a:pt x="370599" y="27229"/>
                  <a:pt x="343778" y="30887"/>
                  <a:pt x="316957" y="31293"/>
                </a:cubicBezTo>
                <a:cubicBezTo>
                  <a:pt x="290137" y="30887"/>
                  <a:pt x="263316" y="27229"/>
                  <a:pt x="237308" y="19915"/>
                </a:cubicBezTo>
                <a:cubicBezTo>
                  <a:pt x="201954" y="10162"/>
                  <a:pt x="170663" y="-2436"/>
                  <a:pt x="132870" y="409"/>
                </a:cubicBezTo>
                <a:cubicBezTo>
                  <a:pt x="92233" y="3660"/>
                  <a:pt x="54034" y="21134"/>
                  <a:pt x="29245" y="57707"/>
                </a:cubicBezTo>
                <a:cubicBezTo>
                  <a:pt x="10146" y="84934"/>
                  <a:pt x="3237" y="117444"/>
                  <a:pt x="799" y="150360"/>
                </a:cubicBezTo>
                <a:cubicBezTo>
                  <a:pt x="-2045" y="186121"/>
                  <a:pt x="2831" y="218631"/>
                  <a:pt x="13397" y="252766"/>
                </a:cubicBezTo>
                <a:cubicBezTo>
                  <a:pt x="13397" y="252766"/>
                  <a:pt x="18680" y="270647"/>
                  <a:pt x="18680" y="270647"/>
                </a:cubicBezTo>
                <a:cubicBezTo>
                  <a:pt x="32496" y="309659"/>
                  <a:pt x="53221" y="347451"/>
                  <a:pt x="66225" y="386463"/>
                </a:cubicBezTo>
                <a:cubicBezTo>
                  <a:pt x="78823" y="424256"/>
                  <a:pt x="78416" y="463268"/>
                  <a:pt x="80042" y="503092"/>
                </a:cubicBezTo>
                <a:cubicBezTo>
                  <a:pt x="82074" y="549012"/>
                  <a:pt x="84512" y="595339"/>
                  <a:pt x="94265" y="640446"/>
                </a:cubicBezTo>
                <a:cubicBezTo>
                  <a:pt x="104018" y="685960"/>
                  <a:pt x="118241" y="730255"/>
                  <a:pt x="136934" y="772518"/>
                </a:cubicBezTo>
                <a:cubicBezTo>
                  <a:pt x="145062" y="790804"/>
                  <a:pt x="159691" y="817625"/>
                  <a:pt x="182854" y="817625"/>
                </a:cubicBezTo>
                <a:cubicBezTo>
                  <a:pt x="182854" y="817625"/>
                  <a:pt x="191795" y="817625"/>
                  <a:pt x="191795" y="817625"/>
                </a:cubicBezTo>
                <a:cubicBezTo>
                  <a:pt x="205611" y="817625"/>
                  <a:pt x="215771" y="778613"/>
                  <a:pt x="218615" y="768454"/>
                </a:cubicBezTo>
                <a:cubicBezTo>
                  <a:pt x="227149" y="736757"/>
                  <a:pt x="225930" y="702621"/>
                  <a:pt x="228774" y="670112"/>
                </a:cubicBezTo>
                <a:cubicBezTo>
                  <a:pt x="231619" y="634757"/>
                  <a:pt x="234870" y="599809"/>
                  <a:pt x="240966" y="564861"/>
                </a:cubicBezTo>
                <a:cubicBezTo>
                  <a:pt x="245436" y="538447"/>
                  <a:pt x="258846" y="509594"/>
                  <a:pt x="282822" y="494965"/>
                </a:cubicBezTo>
                <a:cubicBezTo>
                  <a:pt x="292981" y="488869"/>
                  <a:pt x="305173" y="486837"/>
                  <a:pt x="316957" y="488056"/>
                </a:cubicBezTo>
                <a:cubicBezTo>
                  <a:pt x="329149" y="486837"/>
                  <a:pt x="341340" y="488869"/>
                  <a:pt x="351093" y="494965"/>
                </a:cubicBezTo>
                <a:cubicBezTo>
                  <a:pt x="375069" y="509594"/>
                  <a:pt x="388479" y="538853"/>
                  <a:pt x="392949" y="564861"/>
                </a:cubicBezTo>
                <a:cubicBezTo>
                  <a:pt x="398638" y="599809"/>
                  <a:pt x="401889" y="635163"/>
                  <a:pt x="405140" y="670112"/>
                </a:cubicBezTo>
                <a:cubicBezTo>
                  <a:pt x="407985" y="702621"/>
                  <a:pt x="406766" y="736757"/>
                  <a:pt x="415300" y="768454"/>
                </a:cubicBezTo>
                <a:cubicBezTo>
                  <a:pt x="418144" y="778613"/>
                  <a:pt x="427897" y="817625"/>
                  <a:pt x="442120" y="817625"/>
                </a:cubicBezTo>
                <a:cubicBezTo>
                  <a:pt x="442120" y="817625"/>
                  <a:pt x="451061" y="817625"/>
                  <a:pt x="451061" y="817625"/>
                </a:cubicBezTo>
                <a:cubicBezTo>
                  <a:pt x="474224" y="817625"/>
                  <a:pt x="488853" y="790398"/>
                  <a:pt x="496981" y="772518"/>
                </a:cubicBezTo>
                <a:cubicBezTo>
                  <a:pt x="516080" y="730255"/>
                  <a:pt x="529897" y="685554"/>
                  <a:pt x="539650" y="640446"/>
                </a:cubicBezTo>
                <a:cubicBezTo>
                  <a:pt x="549403" y="595745"/>
                  <a:pt x="551841" y="549012"/>
                  <a:pt x="553873" y="503092"/>
                </a:cubicBezTo>
                <a:cubicBezTo>
                  <a:pt x="555498" y="463268"/>
                  <a:pt x="555092" y="424256"/>
                  <a:pt x="567690" y="386463"/>
                </a:cubicBezTo>
                <a:cubicBezTo>
                  <a:pt x="580694" y="347045"/>
                  <a:pt x="601825" y="309252"/>
                  <a:pt x="615235" y="270647"/>
                </a:cubicBezTo>
                <a:cubicBezTo>
                  <a:pt x="615235" y="270647"/>
                  <a:pt x="620518" y="252766"/>
                  <a:pt x="620518" y="252766"/>
                </a:cubicBezTo>
                <a:cubicBezTo>
                  <a:pt x="630271" y="219037"/>
                  <a:pt x="635554" y="186121"/>
                  <a:pt x="632709" y="150360"/>
                </a:cubicBezTo>
                <a:close/>
              </a:path>
            </a:pathLst>
          </a:custGeom>
          <a:solidFill>
            <a:schemeClr val="bg1">
              <a:alpha val="40000"/>
            </a:schemeClr>
          </a:solidFill>
          <a:ln w="4030"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a:cs typeface="+mn-cs"/>
            </a:endParaRPr>
          </a:p>
        </p:txBody>
      </p:sp>
      <p:sp>
        <p:nvSpPr>
          <p:cNvPr id="11" name="TextBox 10">
            <a:extLst>
              <a:ext uri="{FF2B5EF4-FFF2-40B4-BE49-F238E27FC236}">
                <a16:creationId xmlns:a16="http://schemas.microsoft.com/office/drawing/2014/main" id="{E8EA917B-BED9-E219-9756-A6F2D0A150C8}"/>
              </a:ext>
            </a:extLst>
          </p:cNvPr>
          <p:cNvSpPr txBox="1"/>
          <p:nvPr/>
        </p:nvSpPr>
        <p:spPr>
          <a:xfrm>
            <a:off x="2321500" y="672584"/>
            <a:ext cx="3779753" cy="369332"/>
          </a:xfrm>
          <a:prstGeom prst="rect">
            <a:avLst/>
          </a:prstGeom>
          <a:noFill/>
        </p:spPr>
        <p:txBody>
          <a:bodyPr wrap="none" rtlCol="0">
            <a:spAutoFit/>
          </a:bodyPr>
          <a:lstStyle/>
          <a:p>
            <a:pPr defTabSz="685800"/>
            <a:r>
              <a:rPr lang="en-US" b="1" u="sng" dirty="0">
                <a:solidFill>
                  <a:srgbClr val="002060"/>
                </a:solidFill>
                <a:latin typeface="Arial"/>
              </a:rPr>
              <a:t>RADIOLOGICAL EXAMINATIONS</a:t>
            </a:r>
          </a:p>
        </p:txBody>
      </p:sp>
      <p:pic>
        <p:nvPicPr>
          <p:cNvPr id="4" name="Picture 3">
            <a:extLst>
              <a:ext uri="{FF2B5EF4-FFF2-40B4-BE49-F238E27FC236}">
                <a16:creationId xmlns:a16="http://schemas.microsoft.com/office/drawing/2014/main" id="{A7691956-E7E8-5554-A5CC-B43C4A8C5A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40000"/>
                    </a14:imgEffect>
                  </a14:imgLayer>
                </a14:imgProps>
              </a:ext>
            </a:extLst>
          </a:blip>
          <a:stretch>
            <a:fillRect/>
          </a:stretch>
        </p:blipFill>
        <p:spPr>
          <a:xfrm>
            <a:off x="2992208" y="5298455"/>
            <a:ext cx="3685598" cy="12997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B8A6D38A-CD20-12EC-98B1-9326257B7CEA}"/>
              </a:ext>
            </a:extLst>
          </p:cNvPr>
          <p:cNvPicPr>
            <a:picLocks noChangeAspect="1"/>
          </p:cNvPicPr>
          <p:nvPr/>
        </p:nvPicPr>
        <p:blipFill>
          <a:blip r:embed="rId5"/>
          <a:stretch>
            <a:fillRect/>
          </a:stretch>
        </p:blipFill>
        <p:spPr>
          <a:xfrm>
            <a:off x="1080963" y="5064745"/>
            <a:ext cx="1039995" cy="1175059"/>
          </a:xfrm>
          <a:prstGeom prst="rect">
            <a:avLst/>
          </a:prstGeom>
        </p:spPr>
      </p:pic>
      <p:pic>
        <p:nvPicPr>
          <p:cNvPr id="7" name="Picture 6">
            <a:extLst>
              <a:ext uri="{FF2B5EF4-FFF2-40B4-BE49-F238E27FC236}">
                <a16:creationId xmlns:a16="http://schemas.microsoft.com/office/drawing/2014/main" id="{F18071BF-E233-19B9-66E0-90B37C9C37A6}"/>
              </a:ext>
            </a:extLst>
          </p:cNvPr>
          <p:cNvPicPr>
            <a:picLocks noChangeAspect="1"/>
          </p:cNvPicPr>
          <p:nvPr/>
        </p:nvPicPr>
        <p:blipFill>
          <a:blip r:embed="rId6">
            <a:duotone>
              <a:prstClr val="black"/>
              <a:schemeClr val="accent3">
                <a:tint val="45000"/>
                <a:satMod val="400000"/>
              </a:schemeClr>
            </a:duotone>
          </a:blip>
          <a:stretch>
            <a:fillRect/>
          </a:stretch>
        </p:blipFill>
        <p:spPr>
          <a:xfrm>
            <a:off x="7380312" y="5156473"/>
            <a:ext cx="905910" cy="991605"/>
          </a:xfrm>
          <a:prstGeom prst="rect">
            <a:avLst/>
          </a:prstGeom>
          <a:ln>
            <a:noFill/>
          </a:ln>
        </p:spPr>
      </p:pic>
    </p:spTree>
    <p:extLst>
      <p:ext uri="{BB962C8B-B14F-4D97-AF65-F5344CB8AC3E}">
        <p14:creationId xmlns:p14="http://schemas.microsoft.com/office/powerpoint/2010/main" val="42000007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E38D0CA-4BDE-A38B-6558-15E81DD69D24}"/>
              </a:ext>
            </a:extLst>
          </p:cNvPr>
          <p:cNvSpPr txBox="1"/>
          <p:nvPr/>
        </p:nvSpPr>
        <p:spPr>
          <a:xfrm>
            <a:off x="276555" y="410139"/>
            <a:ext cx="4554348" cy="1051651"/>
          </a:xfrm>
          <a:prstGeom prst="rect">
            <a:avLst/>
          </a:prstGeom>
        </p:spPr>
        <p:txBody>
          <a:bodyPr vert="horz" lIns="91440" tIns="45720" rIns="91440" bIns="45720" rtlCol="0" anchor="ctr">
            <a:normAutofit/>
          </a:bodyPr>
          <a:lstStyle/>
          <a:p>
            <a:pPr algn="ctr">
              <a:lnSpc>
                <a:spcPct val="90000"/>
              </a:lnSpc>
              <a:spcAft>
                <a:spcPts val="600"/>
              </a:spcAft>
            </a:pPr>
            <a:r>
              <a:rPr lang="en-US" sz="2400" b="1" kern="1200" dirty="0">
                <a:solidFill>
                  <a:srgbClr val="C00000"/>
                </a:solidFill>
                <a:latin typeface="+mj-lt"/>
                <a:ea typeface="+mj-ea"/>
                <a:cs typeface="+mj-cs"/>
              </a:rPr>
              <a:t>Miller introduced a newer technique </a:t>
            </a:r>
          </a:p>
        </p:txBody>
      </p:sp>
      <p:sp>
        <p:nvSpPr>
          <p:cNvPr id="16" name="Rectangle 15">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01049" y="1454932"/>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5B98847-B1B6-B892-AD74-45BD3E7EABB9}"/>
              </a:ext>
            </a:extLst>
          </p:cNvPr>
          <p:cNvSpPr txBox="1"/>
          <p:nvPr/>
        </p:nvSpPr>
        <p:spPr>
          <a:xfrm>
            <a:off x="303364" y="1476354"/>
            <a:ext cx="4540632" cy="210185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600" b="1" dirty="0">
                <a:solidFill>
                  <a:srgbClr val="002060"/>
                </a:solidFill>
                <a:latin typeface="+mn-lt"/>
                <a:cs typeface="+mn-cs"/>
              </a:rPr>
              <a:t>Miller introduced a newer technique where he combined the </a:t>
            </a:r>
            <a:r>
              <a:rPr lang="en-US" sz="1600" b="1" dirty="0" err="1">
                <a:solidFill>
                  <a:srgbClr val="002060"/>
                </a:solidFill>
                <a:latin typeface="+mn-lt"/>
                <a:cs typeface="+mn-cs"/>
              </a:rPr>
              <a:t>frencetomy</a:t>
            </a:r>
            <a:r>
              <a:rPr lang="en-US" sz="1600" b="1" dirty="0">
                <a:solidFill>
                  <a:srgbClr val="002060"/>
                </a:solidFill>
                <a:latin typeface="+mn-lt"/>
                <a:cs typeface="+mn-cs"/>
              </a:rPr>
              <a:t> technique with laterally displaced flap. The main advantage of this technique is that the healing takes place by primary intention with no scaring of the tissue. This article is a case report on frenectomy with laterally displaced flap (Millers technique).</a:t>
            </a:r>
          </a:p>
        </p:txBody>
      </p:sp>
      <p:pic>
        <p:nvPicPr>
          <p:cNvPr id="5" name="Picture 4">
            <a:extLst>
              <a:ext uri="{FF2B5EF4-FFF2-40B4-BE49-F238E27FC236}">
                <a16:creationId xmlns:a16="http://schemas.microsoft.com/office/drawing/2014/main" id="{792B0128-F743-32B1-734A-BAD04172DB47}"/>
              </a:ext>
            </a:extLst>
          </p:cNvPr>
          <p:cNvPicPr>
            <a:picLocks noChangeAspect="1"/>
          </p:cNvPicPr>
          <p:nvPr/>
        </p:nvPicPr>
        <p:blipFill rotWithShape="1">
          <a:blip r:embed="rId2"/>
          <a:srcRect l="9212" r="1615"/>
          <a:stretch/>
        </p:blipFill>
        <p:spPr>
          <a:xfrm>
            <a:off x="1254922" y="3789040"/>
            <a:ext cx="3610719" cy="2932129"/>
          </a:xfrm>
          <a:prstGeom prst="rect">
            <a:avLst/>
          </a:prstGeom>
        </p:spPr>
      </p:pic>
      <p:pic>
        <p:nvPicPr>
          <p:cNvPr id="7" name="Picture 6">
            <a:extLst>
              <a:ext uri="{FF2B5EF4-FFF2-40B4-BE49-F238E27FC236}">
                <a16:creationId xmlns:a16="http://schemas.microsoft.com/office/drawing/2014/main" id="{CB45A13F-DA3F-7DA8-013D-5070BE3A6E45}"/>
              </a:ext>
            </a:extLst>
          </p:cNvPr>
          <p:cNvPicPr>
            <a:picLocks noChangeAspect="1"/>
          </p:cNvPicPr>
          <p:nvPr/>
        </p:nvPicPr>
        <p:blipFill rotWithShape="1">
          <a:blip r:embed="rId3"/>
          <a:srcRect l="9792" r="1609" b="2"/>
          <a:stretch/>
        </p:blipFill>
        <p:spPr>
          <a:xfrm>
            <a:off x="4943474" y="1"/>
            <a:ext cx="4200526" cy="6857999"/>
          </a:xfrm>
          <a:prstGeom prst="rect">
            <a:avLst/>
          </a:prstGeom>
        </p:spPr>
      </p:pic>
    </p:spTree>
    <p:extLst>
      <p:ext uri="{BB962C8B-B14F-4D97-AF65-F5344CB8AC3E}">
        <p14:creationId xmlns:p14="http://schemas.microsoft.com/office/powerpoint/2010/main" val="19957414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F8EC62-131F-E79D-41F6-B74E0E4E2F7F}"/>
              </a:ext>
            </a:extLst>
          </p:cNvPr>
          <p:cNvPicPr>
            <a:picLocks noChangeAspect="1"/>
          </p:cNvPicPr>
          <p:nvPr/>
        </p:nvPicPr>
        <p:blipFill>
          <a:blip r:embed="rId2"/>
          <a:stretch>
            <a:fillRect/>
          </a:stretch>
        </p:blipFill>
        <p:spPr>
          <a:xfrm>
            <a:off x="857" y="0"/>
            <a:ext cx="9379730" cy="6957392"/>
          </a:xfrm>
          <a:prstGeom prst="rect">
            <a:avLst/>
          </a:prstGeom>
        </p:spPr>
      </p:pic>
    </p:spTree>
    <p:extLst>
      <p:ext uri="{BB962C8B-B14F-4D97-AF65-F5344CB8AC3E}">
        <p14:creationId xmlns:p14="http://schemas.microsoft.com/office/powerpoint/2010/main" val="5406649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Freeform: Shape 76">
            <a:extLst>
              <a:ext uri="{FF2B5EF4-FFF2-40B4-BE49-F238E27FC236}">
                <a16:creationId xmlns:a16="http://schemas.microsoft.com/office/drawing/2014/main" id="{2478CAD2-B238-4426-954E-2FD69E4CF2BB}"/>
              </a:ext>
            </a:extLst>
          </p:cNvPr>
          <p:cNvSpPr/>
          <p:nvPr/>
        </p:nvSpPr>
        <p:spPr>
          <a:xfrm>
            <a:off x="639675" y="2579373"/>
            <a:ext cx="528444" cy="582838"/>
          </a:xfrm>
          <a:custGeom>
            <a:avLst/>
            <a:gdLst>
              <a:gd name="connsiteX0" fmla="*/ 354439 w 1228725"/>
              <a:gd name="connsiteY0" fmla="*/ 990534 h 1647825"/>
              <a:gd name="connsiteX1" fmla="*/ 354439 w 1228725"/>
              <a:gd name="connsiteY1" fmla="*/ 1056257 h 1647825"/>
              <a:gd name="connsiteX2" fmla="*/ 405874 w 1228725"/>
              <a:gd name="connsiteY2" fmla="*/ 1056257 h 1647825"/>
              <a:gd name="connsiteX3" fmla="*/ 891649 w 1228725"/>
              <a:gd name="connsiteY3" fmla="*/ 1056257 h 1647825"/>
              <a:gd name="connsiteX4" fmla="*/ 960229 w 1228725"/>
              <a:gd name="connsiteY4" fmla="*/ 1125789 h 1647825"/>
              <a:gd name="connsiteX5" fmla="*/ 960229 w 1228725"/>
              <a:gd name="connsiteY5" fmla="*/ 1211514 h 1647825"/>
              <a:gd name="connsiteX6" fmla="*/ 889744 w 1228725"/>
              <a:gd name="connsiteY6" fmla="*/ 1280094 h 1647825"/>
              <a:gd name="connsiteX7" fmla="*/ 527794 w 1228725"/>
              <a:gd name="connsiteY7" fmla="*/ 1280094 h 1647825"/>
              <a:gd name="connsiteX8" fmla="*/ 494457 w 1228725"/>
              <a:gd name="connsiteY8" fmla="*/ 1281047 h 1647825"/>
              <a:gd name="connsiteX9" fmla="*/ 464929 w 1228725"/>
              <a:gd name="connsiteY9" fmla="*/ 1302002 h 1647825"/>
              <a:gd name="connsiteX10" fmla="*/ 494457 w 1228725"/>
              <a:gd name="connsiteY10" fmla="*/ 1327719 h 1647825"/>
              <a:gd name="connsiteX11" fmla="*/ 775444 w 1228725"/>
              <a:gd name="connsiteY11" fmla="*/ 1328672 h 1647825"/>
              <a:gd name="connsiteX12" fmla="*/ 845929 w 1228725"/>
              <a:gd name="connsiteY12" fmla="*/ 1400109 h 1647825"/>
              <a:gd name="connsiteX13" fmla="*/ 722104 w 1228725"/>
              <a:gd name="connsiteY13" fmla="*/ 1523934 h 1647825"/>
              <a:gd name="connsiteX14" fmla="*/ 635427 w 1228725"/>
              <a:gd name="connsiteY14" fmla="*/ 1523934 h 1647825"/>
              <a:gd name="connsiteX15" fmla="*/ 631617 w 1228725"/>
              <a:gd name="connsiteY15" fmla="*/ 1589657 h 1647825"/>
              <a:gd name="connsiteX16" fmla="*/ 587802 w 1228725"/>
              <a:gd name="connsiteY16" fmla="*/ 1649664 h 1647825"/>
              <a:gd name="connsiteX17" fmla="*/ 545892 w 1228725"/>
              <a:gd name="connsiteY17" fmla="*/ 1591562 h 1647825"/>
              <a:gd name="connsiteX18" fmla="*/ 545892 w 1228725"/>
              <a:gd name="connsiteY18" fmla="*/ 1501074 h 1647825"/>
              <a:gd name="connsiteX19" fmla="*/ 608757 w 1228725"/>
              <a:gd name="connsiteY19" fmla="*/ 1437257 h 1647825"/>
              <a:gd name="connsiteX20" fmla="*/ 718294 w 1228725"/>
              <a:gd name="connsiteY20" fmla="*/ 1437257 h 1647825"/>
              <a:gd name="connsiteX21" fmla="*/ 762109 w 1228725"/>
              <a:gd name="connsiteY21" fmla="*/ 1432494 h 1647825"/>
              <a:gd name="connsiteX22" fmla="*/ 763062 w 1228725"/>
              <a:gd name="connsiteY22" fmla="*/ 1417254 h 1647825"/>
              <a:gd name="connsiteX23" fmla="*/ 719247 w 1228725"/>
              <a:gd name="connsiteY23" fmla="*/ 1409634 h 1647825"/>
              <a:gd name="connsiteX24" fmla="*/ 443022 w 1228725"/>
              <a:gd name="connsiteY24" fmla="*/ 1408682 h 1647825"/>
              <a:gd name="connsiteX25" fmla="*/ 379204 w 1228725"/>
              <a:gd name="connsiteY25" fmla="*/ 1343912 h 1647825"/>
              <a:gd name="connsiteX26" fmla="*/ 379204 w 1228725"/>
              <a:gd name="connsiteY26" fmla="*/ 1258187 h 1647825"/>
              <a:gd name="connsiteX27" fmla="*/ 441117 w 1228725"/>
              <a:gd name="connsiteY27" fmla="*/ 1196274 h 1647825"/>
              <a:gd name="connsiteX28" fmla="*/ 845929 w 1228725"/>
              <a:gd name="connsiteY28" fmla="*/ 1197227 h 1647825"/>
              <a:gd name="connsiteX29" fmla="*/ 873552 w 1228725"/>
              <a:gd name="connsiteY29" fmla="*/ 1195322 h 1647825"/>
              <a:gd name="connsiteX30" fmla="*/ 876409 w 1228725"/>
              <a:gd name="connsiteY30" fmla="*/ 1139124 h 1647825"/>
              <a:gd name="connsiteX31" fmla="*/ 822117 w 1228725"/>
              <a:gd name="connsiteY31" fmla="*/ 1139124 h 1647825"/>
              <a:gd name="connsiteX32" fmla="*/ 341104 w 1228725"/>
              <a:gd name="connsiteY32" fmla="*/ 1139124 h 1647825"/>
              <a:gd name="connsiteX33" fmla="*/ 268714 w 1228725"/>
              <a:gd name="connsiteY33" fmla="*/ 1064829 h 1647825"/>
              <a:gd name="connsiteX34" fmla="*/ 268714 w 1228725"/>
              <a:gd name="connsiteY34" fmla="*/ 989582 h 1647825"/>
              <a:gd name="connsiteX35" fmla="*/ 216327 w 1228725"/>
              <a:gd name="connsiteY35" fmla="*/ 989582 h 1647825"/>
              <a:gd name="connsiteX36" fmla="*/ 108694 w 1228725"/>
              <a:gd name="connsiteY36" fmla="*/ 914334 h 1647825"/>
              <a:gd name="connsiteX37" fmla="*/ 63927 w 1228725"/>
              <a:gd name="connsiteY37" fmla="*/ 664779 h 1647825"/>
              <a:gd name="connsiteX38" fmla="*/ 52497 w 1228725"/>
              <a:gd name="connsiteY38" fmla="*/ 614297 h 1647825"/>
              <a:gd name="connsiteX39" fmla="*/ 2014 w 1228725"/>
              <a:gd name="connsiteY39" fmla="*/ 387602 h 1647825"/>
              <a:gd name="connsiteX40" fmla="*/ 392539 w 1228725"/>
              <a:gd name="connsiteY40" fmla="*/ 5649 h 1647825"/>
              <a:gd name="connsiteX41" fmla="*/ 576372 w 1228725"/>
              <a:gd name="connsiteY41" fmla="*/ 75182 h 1647825"/>
              <a:gd name="connsiteX42" fmla="*/ 651619 w 1228725"/>
              <a:gd name="connsiteY42" fmla="*/ 74229 h 1647825"/>
              <a:gd name="connsiteX43" fmla="*/ 957372 w 1228725"/>
              <a:gd name="connsiteY43" fmla="*/ 11364 h 1647825"/>
              <a:gd name="connsiteX44" fmla="*/ 1225024 w 1228725"/>
              <a:gd name="connsiteY44" fmla="*/ 418082 h 1647825"/>
              <a:gd name="connsiteX45" fmla="*/ 1205974 w 1228725"/>
              <a:gd name="connsiteY45" fmla="*/ 516189 h 1647825"/>
              <a:gd name="connsiteX46" fmla="*/ 1162159 w 1228725"/>
              <a:gd name="connsiteY46" fmla="*/ 771459 h 1647825"/>
              <a:gd name="connsiteX47" fmla="*/ 1094532 w 1228725"/>
              <a:gd name="connsiteY47" fmla="*/ 967674 h 1647825"/>
              <a:gd name="connsiteX48" fmla="*/ 1037382 w 1228725"/>
              <a:gd name="connsiteY48" fmla="*/ 987677 h 1647825"/>
              <a:gd name="connsiteX49" fmla="*/ 408732 w 1228725"/>
              <a:gd name="connsiteY49" fmla="*/ 988629 h 1647825"/>
              <a:gd name="connsiteX50" fmla="*/ 354439 w 1228725"/>
              <a:gd name="connsiteY50" fmla="*/ 990534 h 1647825"/>
              <a:gd name="connsiteX51" fmla="*/ 1057384 w 1228725"/>
              <a:gd name="connsiteY51" fmla="*/ 832419 h 1647825"/>
              <a:gd name="connsiteX52" fmla="*/ 173464 w 1228725"/>
              <a:gd name="connsiteY52" fmla="*/ 832419 h 1647825"/>
              <a:gd name="connsiteX53" fmla="*/ 263952 w 1228725"/>
              <a:gd name="connsiteY53" fmla="*/ 906714 h 1647825"/>
              <a:gd name="connsiteX54" fmla="*/ 967849 w 1228725"/>
              <a:gd name="connsiteY54" fmla="*/ 906714 h 1647825"/>
              <a:gd name="connsiteX55" fmla="*/ 1057384 w 1228725"/>
              <a:gd name="connsiteY55" fmla="*/ 832419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28725" h="1647825">
                <a:moveTo>
                  <a:pt x="354439" y="990534"/>
                </a:moveTo>
                <a:cubicBezTo>
                  <a:pt x="354439" y="1015299"/>
                  <a:pt x="354439" y="1032444"/>
                  <a:pt x="354439" y="1056257"/>
                </a:cubicBezTo>
                <a:cubicBezTo>
                  <a:pt x="372537" y="1056257"/>
                  <a:pt x="389682" y="1056257"/>
                  <a:pt x="405874" y="1056257"/>
                </a:cubicBezTo>
                <a:cubicBezTo>
                  <a:pt x="567799" y="1056257"/>
                  <a:pt x="729724" y="1056257"/>
                  <a:pt x="891649" y="1056257"/>
                </a:cubicBezTo>
                <a:cubicBezTo>
                  <a:pt x="950704" y="1056257"/>
                  <a:pt x="960229" y="1066734"/>
                  <a:pt x="960229" y="1125789"/>
                </a:cubicBezTo>
                <a:cubicBezTo>
                  <a:pt x="960229" y="1154364"/>
                  <a:pt x="960229" y="1182939"/>
                  <a:pt x="960229" y="1211514"/>
                </a:cubicBezTo>
                <a:cubicBezTo>
                  <a:pt x="960229" y="1269617"/>
                  <a:pt x="949752" y="1280094"/>
                  <a:pt x="889744" y="1280094"/>
                </a:cubicBezTo>
                <a:cubicBezTo>
                  <a:pt x="768777" y="1280094"/>
                  <a:pt x="648762" y="1280094"/>
                  <a:pt x="527794" y="1280094"/>
                </a:cubicBezTo>
                <a:cubicBezTo>
                  <a:pt x="516364" y="1280094"/>
                  <a:pt x="504934" y="1277237"/>
                  <a:pt x="494457" y="1281047"/>
                </a:cubicBezTo>
                <a:cubicBezTo>
                  <a:pt x="483979" y="1284857"/>
                  <a:pt x="474454" y="1295334"/>
                  <a:pt x="464929" y="1302002"/>
                </a:cubicBezTo>
                <a:cubicBezTo>
                  <a:pt x="474454" y="1310574"/>
                  <a:pt x="484932" y="1326767"/>
                  <a:pt x="494457" y="1327719"/>
                </a:cubicBezTo>
                <a:cubicBezTo>
                  <a:pt x="587802" y="1329624"/>
                  <a:pt x="682099" y="1328672"/>
                  <a:pt x="775444" y="1328672"/>
                </a:cubicBezTo>
                <a:cubicBezTo>
                  <a:pt x="839262" y="1328672"/>
                  <a:pt x="845929" y="1335339"/>
                  <a:pt x="845929" y="1400109"/>
                </a:cubicBezTo>
                <a:cubicBezTo>
                  <a:pt x="845929" y="1529649"/>
                  <a:pt x="856407" y="1524887"/>
                  <a:pt x="722104" y="1523934"/>
                </a:cubicBezTo>
                <a:cubicBezTo>
                  <a:pt x="695434" y="1523934"/>
                  <a:pt x="668764" y="1523934"/>
                  <a:pt x="635427" y="1523934"/>
                </a:cubicBezTo>
                <a:cubicBezTo>
                  <a:pt x="634474" y="1547747"/>
                  <a:pt x="631617" y="1568702"/>
                  <a:pt x="631617" y="1589657"/>
                </a:cubicBezTo>
                <a:cubicBezTo>
                  <a:pt x="631617" y="1621089"/>
                  <a:pt x="624949" y="1650617"/>
                  <a:pt x="587802" y="1649664"/>
                </a:cubicBezTo>
                <a:cubicBezTo>
                  <a:pt x="554464" y="1648712"/>
                  <a:pt x="544939" y="1622042"/>
                  <a:pt x="545892" y="1591562"/>
                </a:cubicBezTo>
                <a:cubicBezTo>
                  <a:pt x="546844" y="1561082"/>
                  <a:pt x="546844" y="1531554"/>
                  <a:pt x="545892" y="1501074"/>
                </a:cubicBezTo>
                <a:cubicBezTo>
                  <a:pt x="543987" y="1456307"/>
                  <a:pt x="563989" y="1436304"/>
                  <a:pt x="608757" y="1437257"/>
                </a:cubicBezTo>
                <a:cubicBezTo>
                  <a:pt x="644952" y="1438209"/>
                  <a:pt x="682099" y="1438209"/>
                  <a:pt x="718294" y="1437257"/>
                </a:cubicBezTo>
                <a:cubicBezTo>
                  <a:pt x="732582" y="1437257"/>
                  <a:pt x="746869" y="1434399"/>
                  <a:pt x="762109" y="1432494"/>
                </a:cubicBezTo>
                <a:cubicBezTo>
                  <a:pt x="762109" y="1427732"/>
                  <a:pt x="763062" y="1422017"/>
                  <a:pt x="763062" y="1417254"/>
                </a:cubicBezTo>
                <a:cubicBezTo>
                  <a:pt x="748774" y="1414397"/>
                  <a:pt x="733534" y="1409634"/>
                  <a:pt x="719247" y="1409634"/>
                </a:cubicBezTo>
                <a:cubicBezTo>
                  <a:pt x="626854" y="1408682"/>
                  <a:pt x="535414" y="1409634"/>
                  <a:pt x="443022" y="1408682"/>
                </a:cubicBezTo>
                <a:cubicBezTo>
                  <a:pt x="390634" y="1408682"/>
                  <a:pt x="380157" y="1398204"/>
                  <a:pt x="379204" y="1343912"/>
                </a:cubicBezTo>
                <a:cubicBezTo>
                  <a:pt x="379204" y="1315337"/>
                  <a:pt x="380157" y="1286762"/>
                  <a:pt x="379204" y="1258187"/>
                </a:cubicBezTo>
                <a:cubicBezTo>
                  <a:pt x="377299" y="1214372"/>
                  <a:pt x="395397" y="1195322"/>
                  <a:pt x="441117" y="1196274"/>
                </a:cubicBezTo>
                <a:cubicBezTo>
                  <a:pt x="576372" y="1198179"/>
                  <a:pt x="710674" y="1197227"/>
                  <a:pt x="845929" y="1197227"/>
                </a:cubicBezTo>
                <a:cubicBezTo>
                  <a:pt x="853549" y="1197227"/>
                  <a:pt x="861169" y="1196274"/>
                  <a:pt x="873552" y="1195322"/>
                </a:cubicBezTo>
                <a:cubicBezTo>
                  <a:pt x="874504" y="1178177"/>
                  <a:pt x="875457" y="1161984"/>
                  <a:pt x="876409" y="1139124"/>
                </a:cubicBezTo>
                <a:cubicBezTo>
                  <a:pt x="856407" y="1139124"/>
                  <a:pt x="839262" y="1139124"/>
                  <a:pt x="822117" y="1139124"/>
                </a:cubicBezTo>
                <a:cubicBezTo>
                  <a:pt x="662097" y="1139124"/>
                  <a:pt x="501124" y="1139124"/>
                  <a:pt x="341104" y="1139124"/>
                </a:cubicBezTo>
                <a:cubicBezTo>
                  <a:pt x="275382" y="1139124"/>
                  <a:pt x="268714" y="1132457"/>
                  <a:pt x="268714" y="1064829"/>
                </a:cubicBezTo>
                <a:cubicBezTo>
                  <a:pt x="268714" y="1041969"/>
                  <a:pt x="268714" y="1018157"/>
                  <a:pt x="268714" y="989582"/>
                </a:cubicBezTo>
                <a:cubicBezTo>
                  <a:pt x="247759" y="989582"/>
                  <a:pt x="231567" y="989582"/>
                  <a:pt x="216327" y="989582"/>
                </a:cubicBezTo>
                <a:cubicBezTo>
                  <a:pt x="137269" y="989582"/>
                  <a:pt x="139174" y="988629"/>
                  <a:pt x="108694" y="914334"/>
                </a:cubicBezTo>
                <a:cubicBezTo>
                  <a:pt x="76309" y="834324"/>
                  <a:pt x="53449" y="753362"/>
                  <a:pt x="63927" y="664779"/>
                </a:cubicBezTo>
                <a:cubicBezTo>
                  <a:pt x="65832" y="648587"/>
                  <a:pt x="56307" y="631442"/>
                  <a:pt x="52497" y="614297"/>
                </a:cubicBezTo>
                <a:cubicBezTo>
                  <a:pt x="35352" y="539049"/>
                  <a:pt x="9634" y="463802"/>
                  <a:pt x="2014" y="387602"/>
                </a:cubicBezTo>
                <a:cubicBezTo>
                  <a:pt x="-20846" y="152334"/>
                  <a:pt x="153462" y="-19116"/>
                  <a:pt x="392539" y="5649"/>
                </a:cubicBezTo>
                <a:cubicBezTo>
                  <a:pt x="455404" y="12317"/>
                  <a:pt x="517317" y="45654"/>
                  <a:pt x="576372" y="75182"/>
                </a:cubicBezTo>
                <a:cubicBezTo>
                  <a:pt x="605899" y="90422"/>
                  <a:pt x="623044" y="96137"/>
                  <a:pt x="651619" y="74229"/>
                </a:cubicBezTo>
                <a:cubicBezTo>
                  <a:pt x="743059" y="4697"/>
                  <a:pt x="846882" y="-15306"/>
                  <a:pt x="957372" y="11364"/>
                </a:cubicBezTo>
                <a:cubicBezTo>
                  <a:pt x="1157397" y="59942"/>
                  <a:pt x="1253599" y="207579"/>
                  <a:pt x="1225024" y="418082"/>
                </a:cubicBezTo>
                <a:cubicBezTo>
                  <a:pt x="1220262" y="451419"/>
                  <a:pt x="1216452" y="484757"/>
                  <a:pt x="1205974" y="516189"/>
                </a:cubicBezTo>
                <a:cubicBezTo>
                  <a:pt x="1177399" y="599057"/>
                  <a:pt x="1168827" y="683829"/>
                  <a:pt x="1162159" y="771459"/>
                </a:cubicBezTo>
                <a:cubicBezTo>
                  <a:pt x="1157397" y="838134"/>
                  <a:pt x="1122154" y="903857"/>
                  <a:pt x="1094532" y="967674"/>
                </a:cubicBezTo>
                <a:cubicBezTo>
                  <a:pt x="1088817" y="981009"/>
                  <a:pt x="1057384" y="987677"/>
                  <a:pt x="1037382" y="987677"/>
                </a:cubicBezTo>
                <a:cubicBezTo>
                  <a:pt x="827832" y="989582"/>
                  <a:pt x="618282" y="988629"/>
                  <a:pt x="408732" y="988629"/>
                </a:cubicBezTo>
                <a:cubicBezTo>
                  <a:pt x="393492" y="990534"/>
                  <a:pt x="376347" y="990534"/>
                  <a:pt x="354439" y="990534"/>
                </a:cubicBezTo>
                <a:close/>
                <a:moveTo>
                  <a:pt x="1057384" y="832419"/>
                </a:moveTo>
                <a:cubicBezTo>
                  <a:pt x="761157" y="832419"/>
                  <a:pt x="467787" y="832419"/>
                  <a:pt x="173464" y="832419"/>
                </a:cubicBezTo>
                <a:cubicBezTo>
                  <a:pt x="193467" y="906714"/>
                  <a:pt x="193467" y="906714"/>
                  <a:pt x="263952" y="906714"/>
                </a:cubicBezTo>
                <a:cubicBezTo>
                  <a:pt x="498267" y="906714"/>
                  <a:pt x="733534" y="906714"/>
                  <a:pt x="967849" y="906714"/>
                </a:cubicBezTo>
                <a:cubicBezTo>
                  <a:pt x="1038334" y="906714"/>
                  <a:pt x="1038334" y="906714"/>
                  <a:pt x="1057384" y="832419"/>
                </a:cubicBezTo>
                <a:close/>
              </a:path>
            </a:pathLst>
          </a:custGeom>
          <a:solidFill>
            <a:srgbClr val="C00000"/>
          </a:solidFill>
          <a:ln w="9525" cap="flat">
            <a:noFill/>
            <a:prstDash val="solid"/>
            <a:miter/>
          </a:ln>
        </p:spPr>
        <p:txBody>
          <a:bodyPr rtlCol="0" anchor="ctr"/>
          <a:lstStyle/>
          <a:p>
            <a:pPr defTabSz="685800" fontAlgn="auto">
              <a:spcBef>
                <a:spcPts val="0"/>
              </a:spcBef>
              <a:spcAft>
                <a:spcPts val="0"/>
              </a:spcAft>
            </a:pPr>
            <a:endParaRPr lang="en-US" sz="2000">
              <a:solidFill>
                <a:prstClr val="black"/>
              </a:solidFill>
              <a:latin typeface="Arial"/>
              <a:cs typeface="+mn-cs"/>
            </a:endParaRPr>
          </a:p>
        </p:txBody>
      </p:sp>
      <p:sp>
        <p:nvSpPr>
          <p:cNvPr id="69" name="Freeform: Shape 68">
            <a:extLst>
              <a:ext uri="{FF2B5EF4-FFF2-40B4-BE49-F238E27FC236}">
                <a16:creationId xmlns:a16="http://schemas.microsoft.com/office/drawing/2014/main" id="{C1F8014D-C707-4B71-A1D2-C806D7C3C2CE}"/>
              </a:ext>
            </a:extLst>
          </p:cNvPr>
          <p:cNvSpPr/>
          <p:nvPr/>
        </p:nvSpPr>
        <p:spPr>
          <a:xfrm>
            <a:off x="719443" y="587370"/>
            <a:ext cx="120975" cy="1029096"/>
          </a:xfrm>
          <a:custGeom>
            <a:avLst/>
            <a:gdLst>
              <a:gd name="connsiteX0" fmla="*/ 140383 w 142762"/>
              <a:gd name="connsiteY0" fmla="*/ 476827 h 1889222"/>
              <a:gd name="connsiteX1" fmla="*/ 132293 w 142762"/>
              <a:gd name="connsiteY1" fmla="*/ 466119 h 1889222"/>
              <a:gd name="connsiteX2" fmla="*/ 118493 w 142762"/>
              <a:gd name="connsiteY2" fmla="*/ 457554 h 1889222"/>
              <a:gd name="connsiteX3" fmla="*/ 118493 w 142762"/>
              <a:gd name="connsiteY3" fmla="*/ 409728 h 1889222"/>
              <a:gd name="connsiteX4" fmla="*/ 113972 w 142762"/>
              <a:gd name="connsiteY4" fmla="*/ 398545 h 1889222"/>
              <a:gd name="connsiteX5" fmla="*/ 104217 w 142762"/>
              <a:gd name="connsiteY5" fmla="*/ 389028 h 1889222"/>
              <a:gd name="connsiteX6" fmla="*/ 88275 w 142762"/>
              <a:gd name="connsiteY6" fmla="*/ 382603 h 1889222"/>
              <a:gd name="connsiteX7" fmla="*/ 88275 w 142762"/>
              <a:gd name="connsiteY7" fmla="*/ 376179 h 1889222"/>
              <a:gd name="connsiteX8" fmla="*/ 86133 w 142762"/>
              <a:gd name="connsiteY8" fmla="*/ 376179 h 1889222"/>
              <a:gd name="connsiteX9" fmla="*/ 86133 w 142762"/>
              <a:gd name="connsiteY9" fmla="*/ 193681 h 1889222"/>
              <a:gd name="connsiteX10" fmla="*/ 80661 w 142762"/>
              <a:gd name="connsiteY10" fmla="*/ 173932 h 1889222"/>
              <a:gd name="connsiteX11" fmla="*/ 71619 w 142762"/>
              <a:gd name="connsiteY11" fmla="*/ 153708 h 1889222"/>
              <a:gd name="connsiteX12" fmla="*/ 61626 w 142762"/>
              <a:gd name="connsiteY12" fmla="*/ 133483 h 1889222"/>
              <a:gd name="connsiteX13" fmla="*/ 53774 w 142762"/>
              <a:gd name="connsiteY13" fmla="*/ 112782 h 1889222"/>
              <a:gd name="connsiteX14" fmla="*/ 51394 w 142762"/>
              <a:gd name="connsiteY14" fmla="*/ 90178 h 1889222"/>
              <a:gd name="connsiteX15" fmla="*/ 56153 w 142762"/>
              <a:gd name="connsiteY15" fmla="*/ 77806 h 1889222"/>
              <a:gd name="connsiteX16" fmla="*/ 64719 w 142762"/>
              <a:gd name="connsiteY16" fmla="*/ 65671 h 1889222"/>
              <a:gd name="connsiteX17" fmla="*/ 77092 w 142762"/>
              <a:gd name="connsiteY17" fmla="*/ 54488 h 1889222"/>
              <a:gd name="connsiteX18" fmla="*/ 91844 w 142762"/>
              <a:gd name="connsiteY18" fmla="*/ 45446 h 1889222"/>
              <a:gd name="connsiteX19" fmla="*/ 105882 w 142762"/>
              <a:gd name="connsiteY19" fmla="*/ 38070 h 1889222"/>
              <a:gd name="connsiteX20" fmla="*/ 119445 w 142762"/>
              <a:gd name="connsiteY20" fmla="*/ 29980 h 1889222"/>
              <a:gd name="connsiteX21" fmla="*/ 130390 w 142762"/>
              <a:gd name="connsiteY21" fmla="*/ 24508 h 1889222"/>
              <a:gd name="connsiteX22" fmla="*/ 135386 w 142762"/>
              <a:gd name="connsiteY22" fmla="*/ 15228 h 1889222"/>
              <a:gd name="connsiteX23" fmla="*/ 135386 w 142762"/>
              <a:gd name="connsiteY23" fmla="*/ 7852 h 1889222"/>
              <a:gd name="connsiteX24" fmla="*/ 130390 w 142762"/>
              <a:gd name="connsiteY24" fmla="*/ 2379 h 1889222"/>
              <a:gd name="connsiteX25" fmla="*/ 120634 w 142762"/>
              <a:gd name="connsiteY25" fmla="*/ 0 h 1889222"/>
              <a:gd name="connsiteX26" fmla="*/ 107072 w 142762"/>
              <a:gd name="connsiteY26" fmla="*/ 7852 h 1889222"/>
              <a:gd name="connsiteX27" fmla="*/ 91844 w 142762"/>
              <a:gd name="connsiteY27" fmla="*/ 15228 h 1889222"/>
              <a:gd name="connsiteX28" fmla="*/ 74712 w 142762"/>
              <a:gd name="connsiteY28" fmla="*/ 25697 h 1889222"/>
              <a:gd name="connsiteX29" fmla="*/ 56867 w 142762"/>
              <a:gd name="connsiteY29" fmla="*/ 36880 h 1889222"/>
              <a:gd name="connsiteX30" fmla="*/ 41401 w 142762"/>
              <a:gd name="connsiteY30" fmla="*/ 47825 h 1889222"/>
              <a:gd name="connsiteX31" fmla="*/ 29266 w 142762"/>
              <a:gd name="connsiteY31" fmla="*/ 61388 h 1889222"/>
              <a:gd name="connsiteX32" fmla="*/ 19987 w 142762"/>
              <a:gd name="connsiteY32" fmla="*/ 75902 h 1889222"/>
              <a:gd name="connsiteX33" fmla="*/ 16894 w 142762"/>
              <a:gd name="connsiteY33" fmla="*/ 92558 h 1889222"/>
              <a:gd name="connsiteX34" fmla="*/ 18321 w 142762"/>
              <a:gd name="connsiteY34" fmla="*/ 110403 h 1889222"/>
              <a:gd name="connsiteX35" fmla="*/ 24983 w 142762"/>
              <a:gd name="connsiteY35" fmla="*/ 128010 h 1889222"/>
              <a:gd name="connsiteX36" fmla="*/ 32359 w 142762"/>
              <a:gd name="connsiteY36" fmla="*/ 145856 h 1889222"/>
              <a:gd name="connsiteX37" fmla="*/ 41401 w 142762"/>
              <a:gd name="connsiteY37" fmla="*/ 162273 h 1889222"/>
              <a:gd name="connsiteX38" fmla="*/ 49491 w 142762"/>
              <a:gd name="connsiteY38" fmla="*/ 177025 h 1889222"/>
              <a:gd name="connsiteX39" fmla="*/ 54964 w 142762"/>
              <a:gd name="connsiteY39" fmla="*/ 191778 h 1889222"/>
              <a:gd name="connsiteX40" fmla="*/ 56391 w 142762"/>
              <a:gd name="connsiteY40" fmla="*/ 376179 h 1889222"/>
              <a:gd name="connsiteX41" fmla="*/ 52108 w 142762"/>
              <a:gd name="connsiteY41" fmla="*/ 376179 h 1889222"/>
              <a:gd name="connsiteX42" fmla="*/ 52108 w 142762"/>
              <a:gd name="connsiteY42" fmla="*/ 383555 h 1889222"/>
              <a:gd name="connsiteX43" fmla="*/ 37118 w 142762"/>
              <a:gd name="connsiteY43" fmla="*/ 389979 h 1889222"/>
              <a:gd name="connsiteX44" fmla="*/ 28790 w 142762"/>
              <a:gd name="connsiteY44" fmla="*/ 399497 h 1889222"/>
              <a:gd name="connsiteX45" fmla="*/ 24983 w 142762"/>
              <a:gd name="connsiteY45" fmla="*/ 409728 h 1889222"/>
              <a:gd name="connsiteX46" fmla="*/ 24983 w 142762"/>
              <a:gd name="connsiteY46" fmla="*/ 457554 h 1889222"/>
              <a:gd name="connsiteX47" fmla="*/ 12849 w 142762"/>
              <a:gd name="connsiteY47" fmla="*/ 466119 h 1889222"/>
              <a:gd name="connsiteX48" fmla="*/ 4521 w 142762"/>
              <a:gd name="connsiteY48" fmla="*/ 476827 h 1889222"/>
              <a:gd name="connsiteX49" fmla="*/ 0 w 142762"/>
              <a:gd name="connsiteY49" fmla="*/ 488010 h 1889222"/>
              <a:gd name="connsiteX50" fmla="*/ 0 w 142762"/>
              <a:gd name="connsiteY50" fmla="*/ 1244175 h 1889222"/>
              <a:gd name="connsiteX51" fmla="*/ 4521 w 142762"/>
              <a:gd name="connsiteY51" fmla="*/ 1255120 h 1889222"/>
              <a:gd name="connsiteX52" fmla="*/ 12849 w 142762"/>
              <a:gd name="connsiteY52" fmla="*/ 1265827 h 1889222"/>
              <a:gd name="connsiteX53" fmla="*/ 24983 w 142762"/>
              <a:gd name="connsiteY53" fmla="*/ 1274631 h 1889222"/>
              <a:gd name="connsiteX54" fmla="*/ 24983 w 142762"/>
              <a:gd name="connsiteY54" fmla="*/ 1858291 h 1889222"/>
              <a:gd name="connsiteX55" fmla="*/ 28790 w 142762"/>
              <a:gd name="connsiteY55" fmla="*/ 1870902 h 1889222"/>
              <a:gd name="connsiteX56" fmla="*/ 38546 w 142762"/>
              <a:gd name="connsiteY56" fmla="*/ 1880419 h 1889222"/>
              <a:gd name="connsiteX57" fmla="*/ 53536 w 142762"/>
              <a:gd name="connsiteY57" fmla="*/ 1886844 h 1889222"/>
              <a:gd name="connsiteX58" fmla="*/ 71857 w 142762"/>
              <a:gd name="connsiteY58" fmla="*/ 1889223 h 1889222"/>
              <a:gd name="connsiteX59" fmla="*/ 89227 w 142762"/>
              <a:gd name="connsiteY59" fmla="*/ 1886844 h 1889222"/>
              <a:gd name="connsiteX60" fmla="*/ 104217 w 142762"/>
              <a:gd name="connsiteY60" fmla="*/ 1880419 h 1889222"/>
              <a:gd name="connsiteX61" fmla="*/ 115638 w 142762"/>
              <a:gd name="connsiteY61" fmla="*/ 1870902 h 1889222"/>
              <a:gd name="connsiteX62" fmla="*/ 118493 w 142762"/>
              <a:gd name="connsiteY62" fmla="*/ 1858291 h 1889222"/>
              <a:gd name="connsiteX63" fmla="*/ 118493 w 142762"/>
              <a:gd name="connsiteY63" fmla="*/ 1274631 h 1889222"/>
              <a:gd name="connsiteX64" fmla="*/ 132293 w 142762"/>
              <a:gd name="connsiteY64" fmla="*/ 1265827 h 1889222"/>
              <a:gd name="connsiteX65" fmla="*/ 140383 w 142762"/>
              <a:gd name="connsiteY65" fmla="*/ 1255120 h 1889222"/>
              <a:gd name="connsiteX66" fmla="*/ 142762 w 142762"/>
              <a:gd name="connsiteY66" fmla="*/ 1244175 h 1889222"/>
              <a:gd name="connsiteX67" fmla="*/ 142762 w 142762"/>
              <a:gd name="connsiteY67" fmla="*/ 488010 h 188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42762" h="1889222">
                <a:moveTo>
                  <a:pt x="140383" y="476827"/>
                </a:moveTo>
                <a:lnTo>
                  <a:pt x="132293" y="466119"/>
                </a:lnTo>
                <a:lnTo>
                  <a:pt x="118493" y="457554"/>
                </a:lnTo>
                <a:lnTo>
                  <a:pt x="118493" y="409728"/>
                </a:lnTo>
                <a:lnTo>
                  <a:pt x="113972" y="398545"/>
                </a:lnTo>
                <a:lnTo>
                  <a:pt x="104217" y="389028"/>
                </a:lnTo>
                <a:lnTo>
                  <a:pt x="88275" y="382603"/>
                </a:lnTo>
                <a:lnTo>
                  <a:pt x="88275" y="376179"/>
                </a:lnTo>
                <a:lnTo>
                  <a:pt x="86133" y="376179"/>
                </a:lnTo>
                <a:lnTo>
                  <a:pt x="86133" y="193681"/>
                </a:lnTo>
                <a:lnTo>
                  <a:pt x="80661" y="173932"/>
                </a:lnTo>
                <a:lnTo>
                  <a:pt x="71619" y="153708"/>
                </a:lnTo>
                <a:lnTo>
                  <a:pt x="61626" y="133483"/>
                </a:lnTo>
                <a:lnTo>
                  <a:pt x="53774" y="112782"/>
                </a:lnTo>
                <a:lnTo>
                  <a:pt x="51394" y="90178"/>
                </a:lnTo>
                <a:lnTo>
                  <a:pt x="56153" y="77806"/>
                </a:lnTo>
                <a:lnTo>
                  <a:pt x="64719" y="65671"/>
                </a:lnTo>
                <a:lnTo>
                  <a:pt x="77092" y="54488"/>
                </a:lnTo>
                <a:lnTo>
                  <a:pt x="91844" y="45446"/>
                </a:lnTo>
                <a:lnTo>
                  <a:pt x="105882" y="38070"/>
                </a:lnTo>
                <a:lnTo>
                  <a:pt x="119445" y="29980"/>
                </a:lnTo>
                <a:lnTo>
                  <a:pt x="130390" y="24508"/>
                </a:lnTo>
                <a:lnTo>
                  <a:pt x="135386" y="15228"/>
                </a:lnTo>
                <a:lnTo>
                  <a:pt x="135386" y="7852"/>
                </a:lnTo>
                <a:lnTo>
                  <a:pt x="130390" y="2379"/>
                </a:lnTo>
                <a:lnTo>
                  <a:pt x="120634" y="0"/>
                </a:lnTo>
                <a:lnTo>
                  <a:pt x="107072" y="7852"/>
                </a:lnTo>
                <a:lnTo>
                  <a:pt x="91844" y="15228"/>
                </a:lnTo>
                <a:lnTo>
                  <a:pt x="74712" y="25697"/>
                </a:lnTo>
                <a:lnTo>
                  <a:pt x="56867" y="36880"/>
                </a:lnTo>
                <a:lnTo>
                  <a:pt x="41401" y="47825"/>
                </a:lnTo>
                <a:lnTo>
                  <a:pt x="29266" y="61388"/>
                </a:lnTo>
                <a:lnTo>
                  <a:pt x="19987" y="75902"/>
                </a:lnTo>
                <a:lnTo>
                  <a:pt x="16894" y="92558"/>
                </a:lnTo>
                <a:lnTo>
                  <a:pt x="18321" y="110403"/>
                </a:lnTo>
                <a:lnTo>
                  <a:pt x="24983" y="128010"/>
                </a:lnTo>
                <a:lnTo>
                  <a:pt x="32359" y="145856"/>
                </a:lnTo>
                <a:lnTo>
                  <a:pt x="41401" y="162273"/>
                </a:lnTo>
                <a:lnTo>
                  <a:pt x="49491" y="177025"/>
                </a:lnTo>
                <a:lnTo>
                  <a:pt x="54964" y="191778"/>
                </a:lnTo>
                <a:lnTo>
                  <a:pt x="56391" y="376179"/>
                </a:lnTo>
                <a:lnTo>
                  <a:pt x="52108" y="376179"/>
                </a:lnTo>
                <a:lnTo>
                  <a:pt x="52108" y="383555"/>
                </a:lnTo>
                <a:lnTo>
                  <a:pt x="37118" y="389979"/>
                </a:lnTo>
                <a:lnTo>
                  <a:pt x="28790" y="399497"/>
                </a:lnTo>
                <a:lnTo>
                  <a:pt x="24983" y="409728"/>
                </a:lnTo>
                <a:lnTo>
                  <a:pt x="24983" y="457554"/>
                </a:lnTo>
                <a:lnTo>
                  <a:pt x="12849" y="466119"/>
                </a:lnTo>
                <a:lnTo>
                  <a:pt x="4521" y="476827"/>
                </a:lnTo>
                <a:lnTo>
                  <a:pt x="0" y="488010"/>
                </a:lnTo>
                <a:lnTo>
                  <a:pt x="0" y="1244175"/>
                </a:lnTo>
                <a:lnTo>
                  <a:pt x="4521" y="1255120"/>
                </a:lnTo>
                <a:lnTo>
                  <a:pt x="12849" y="1265827"/>
                </a:lnTo>
                <a:lnTo>
                  <a:pt x="24983" y="1274631"/>
                </a:lnTo>
                <a:lnTo>
                  <a:pt x="24983" y="1858291"/>
                </a:lnTo>
                <a:lnTo>
                  <a:pt x="28790" y="1870902"/>
                </a:lnTo>
                <a:lnTo>
                  <a:pt x="38546" y="1880419"/>
                </a:lnTo>
                <a:lnTo>
                  <a:pt x="53536" y="1886844"/>
                </a:lnTo>
                <a:lnTo>
                  <a:pt x="71857" y="1889223"/>
                </a:lnTo>
                <a:lnTo>
                  <a:pt x="89227" y="1886844"/>
                </a:lnTo>
                <a:lnTo>
                  <a:pt x="104217" y="1880419"/>
                </a:lnTo>
                <a:lnTo>
                  <a:pt x="115638" y="1870902"/>
                </a:lnTo>
                <a:lnTo>
                  <a:pt x="118493" y="1858291"/>
                </a:lnTo>
                <a:lnTo>
                  <a:pt x="118493" y="1274631"/>
                </a:lnTo>
                <a:lnTo>
                  <a:pt x="132293" y="1265827"/>
                </a:lnTo>
                <a:lnTo>
                  <a:pt x="140383" y="1255120"/>
                </a:lnTo>
                <a:lnTo>
                  <a:pt x="142762" y="1244175"/>
                </a:lnTo>
                <a:lnTo>
                  <a:pt x="142762" y="488010"/>
                </a:lnTo>
                <a:close/>
              </a:path>
            </a:pathLst>
          </a:custGeom>
          <a:solidFill>
            <a:srgbClr val="C00000"/>
          </a:solidFill>
          <a:ln w="2374" cap="flat">
            <a:noFill/>
            <a:prstDash val="solid"/>
            <a:miter/>
          </a:ln>
        </p:spPr>
        <p:txBody>
          <a:bodyPr rtlCol="0" anchor="ctr"/>
          <a:lstStyle/>
          <a:p>
            <a:pPr defTabSz="685800" fontAlgn="auto">
              <a:spcBef>
                <a:spcPts val="0"/>
              </a:spcBef>
              <a:spcAft>
                <a:spcPts val="0"/>
              </a:spcAft>
            </a:pPr>
            <a:endParaRPr lang="en-US" sz="2000">
              <a:solidFill>
                <a:srgbClr val="84CCC6"/>
              </a:solidFill>
              <a:latin typeface="Arial"/>
              <a:cs typeface="+mn-cs"/>
            </a:endParaRPr>
          </a:p>
        </p:txBody>
      </p:sp>
      <p:sp>
        <p:nvSpPr>
          <p:cNvPr id="70" name="Freeform: Shape 69">
            <a:extLst>
              <a:ext uri="{FF2B5EF4-FFF2-40B4-BE49-F238E27FC236}">
                <a16:creationId xmlns:a16="http://schemas.microsoft.com/office/drawing/2014/main" id="{45C48EA3-4EF1-436B-8B46-B08260C4431D}"/>
              </a:ext>
            </a:extLst>
          </p:cNvPr>
          <p:cNvSpPr/>
          <p:nvPr/>
        </p:nvSpPr>
        <p:spPr>
          <a:xfrm rot="942">
            <a:off x="945534" y="566839"/>
            <a:ext cx="266966" cy="1028189"/>
          </a:xfrm>
          <a:custGeom>
            <a:avLst/>
            <a:gdLst>
              <a:gd name="connsiteX0" fmla="*/ 201533 w 403066"/>
              <a:gd name="connsiteY0" fmla="*/ 40925 h 1887569"/>
              <a:gd name="connsiteX1" fmla="*/ 40925 w 403066"/>
              <a:gd name="connsiteY1" fmla="*/ 201533 h 1887569"/>
              <a:gd name="connsiteX2" fmla="*/ 201533 w 403066"/>
              <a:gd name="connsiteY2" fmla="*/ 362141 h 1887569"/>
              <a:gd name="connsiteX3" fmla="*/ 362141 w 403066"/>
              <a:gd name="connsiteY3" fmla="*/ 201533 h 1887569"/>
              <a:gd name="connsiteX4" fmla="*/ 201533 w 403066"/>
              <a:gd name="connsiteY4" fmla="*/ 40925 h 1887569"/>
              <a:gd name="connsiteX5" fmla="*/ 201533 w 403066"/>
              <a:gd name="connsiteY5" fmla="*/ 0 h 1887569"/>
              <a:gd name="connsiteX6" fmla="*/ 403066 w 403066"/>
              <a:gd name="connsiteY6" fmla="*/ 201533 h 1887569"/>
              <a:gd name="connsiteX7" fmla="*/ 280001 w 403066"/>
              <a:gd name="connsiteY7" fmla="*/ 387236 h 1887569"/>
              <a:gd name="connsiteX8" fmla="*/ 217951 w 403066"/>
              <a:gd name="connsiteY8" fmla="*/ 399754 h 1887569"/>
              <a:gd name="connsiteX9" fmla="*/ 217951 w 403066"/>
              <a:gd name="connsiteY9" fmla="*/ 550599 h 1887569"/>
              <a:gd name="connsiteX10" fmla="*/ 218427 w 403066"/>
              <a:gd name="connsiteY10" fmla="*/ 550599 h 1887569"/>
              <a:gd name="connsiteX11" fmla="*/ 218427 w 403066"/>
              <a:gd name="connsiteY11" fmla="*/ 556309 h 1887569"/>
              <a:gd name="connsiteX12" fmla="*/ 234369 w 403066"/>
              <a:gd name="connsiteY12" fmla="*/ 561782 h 1887569"/>
              <a:gd name="connsiteX13" fmla="*/ 244124 w 403066"/>
              <a:gd name="connsiteY13" fmla="*/ 570348 h 1887569"/>
              <a:gd name="connsiteX14" fmla="*/ 248645 w 403066"/>
              <a:gd name="connsiteY14" fmla="*/ 580103 h 1887569"/>
              <a:gd name="connsiteX15" fmla="*/ 248645 w 403066"/>
              <a:gd name="connsiteY15" fmla="*/ 742377 h 1887569"/>
              <a:gd name="connsiteX16" fmla="*/ 262207 w 403066"/>
              <a:gd name="connsiteY16" fmla="*/ 749990 h 1887569"/>
              <a:gd name="connsiteX17" fmla="*/ 270535 w 403066"/>
              <a:gd name="connsiteY17" fmla="*/ 759270 h 1887569"/>
              <a:gd name="connsiteX18" fmla="*/ 272914 w 403066"/>
              <a:gd name="connsiteY18" fmla="*/ 769263 h 1887569"/>
              <a:gd name="connsiteX19" fmla="*/ 272914 w 403066"/>
              <a:gd name="connsiteY19" fmla="*/ 1317471 h 1887569"/>
              <a:gd name="connsiteX20" fmla="*/ 270535 w 403066"/>
              <a:gd name="connsiteY20" fmla="*/ 1327227 h 1887569"/>
              <a:gd name="connsiteX21" fmla="*/ 262207 w 403066"/>
              <a:gd name="connsiteY21" fmla="*/ 1336744 h 1887569"/>
              <a:gd name="connsiteX22" fmla="*/ 248645 w 403066"/>
              <a:gd name="connsiteY22" fmla="*/ 1344358 h 1887569"/>
              <a:gd name="connsiteX23" fmla="*/ 248645 w 403066"/>
              <a:gd name="connsiteY23" fmla="*/ 1860206 h 1887569"/>
              <a:gd name="connsiteX24" fmla="*/ 245552 w 403066"/>
              <a:gd name="connsiteY24" fmla="*/ 1871389 h 1887569"/>
              <a:gd name="connsiteX25" fmla="*/ 234369 w 403066"/>
              <a:gd name="connsiteY25" fmla="*/ 1879955 h 1887569"/>
              <a:gd name="connsiteX26" fmla="*/ 219141 w 403066"/>
              <a:gd name="connsiteY26" fmla="*/ 1885428 h 1887569"/>
              <a:gd name="connsiteX27" fmla="*/ 201771 w 403066"/>
              <a:gd name="connsiteY27" fmla="*/ 1887569 h 1887569"/>
              <a:gd name="connsiteX28" fmla="*/ 183688 w 403066"/>
              <a:gd name="connsiteY28" fmla="*/ 1885428 h 1887569"/>
              <a:gd name="connsiteX29" fmla="*/ 168460 w 403066"/>
              <a:gd name="connsiteY29" fmla="*/ 1879955 h 1887569"/>
              <a:gd name="connsiteX30" fmla="*/ 158704 w 403066"/>
              <a:gd name="connsiteY30" fmla="*/ 1871389 h 1887569"/>
              <a:gd name="connsiteX31" fmla="*/ 154898 w 403066"/>
              <a:gd name="connsiteY31" fmla="*/ 1860206 h 1887569"/>
              <a:gd name="connsiteX32" fmla="*/ 154898 w 403066"/>
              <a:gd name="connsiteY32" fmla="*/ 1344358 h 1887569"/>
              <a:gd name="connsiteX33" fmla="*/ 143001 w 403066"/>
              <a:gd name="connsiteY33" fmla="*/ 1336744 h 1887569"/>
              <a:gd name="connsiteX34" fmla="*/ 134673 w 403066"/>
              <a:gd name="connsiteY34" fmla="*/ 1327227 h 1887569"/>
              <a:gd name="connsiteX35" fmla="*/ 130152 w 403066"/>
              <a:gd name="connsiteY35" fmla="*/ 1317471 h 1887569"/>
              <a:gd name="connsiteX36" fmla="*/ 130152 w 403066"/>
              <a:gd name="connsiteY36" fmla="*/ 769263 h 1887569"/>
              <a:gd name="connsiteX37" fmla="*/ 134673 w 403066"/>
              <a:gd name="connsiteY37" fmla="*/ 759270 h 1887569"/>
              <a:gd name="connsiteX38" fmla="*/ 143001 w 403066"/>
              <a:gd name="connsiteY38" fmla="*/ 749990 h 1887569"/>
              <a:gd name="connsiteX39" fmla="*/ 154898 w 403066"/>
              <a:gd name="connsiteY39" fmla="*/ 742377 h 1887569"/>
              <a:gd name="connsiteX40" fmla="*/ 154898 w 403066"/>
              <a:gd name="connsiteY40" fmla="*/ 580103 h 1887569"/>
              <a:gd name="connsiteX41" fmla="*/ 158704 w 403066"/>
              <a:gd name="connsiteY41" fmla="*/ 571299 h 1887569"/>
              <a:gd name="connsiteX42" fmla="*/ 167032 w 403066"/>
              <a:gd name="connsiteY42" fmla="*/ 562734 h 1887569"/>
              <a:gd name="connsiteX43" fmla="*/ 181784 w 403066"/>
              <a:gd name="connsiteY43" fmla="*/ 557261 h 1887569"/>
              <a:gd name="connsiteX44" fmla="*/ 182260 w 403066"/>
              <a:gd name="connsiteY44" fmla="*/ 557261 h 1887569"/>
              <a:gd name="connsiteX45" fmla="*/ 182022 w 403066"/>
              <a:gd name="connsiteY45" fmla="*/ 550599 h 1887569"/>
              <a:gd name="connsiteX46" fmla="*/ 183450 w 403066"/>
              <a:gd name="connsiteY46" fmla="*/ 550599 h 1887569"/>
              <a:gd name="connsiteX47" fmla="*/ 183450 w 403066"/>
              <a:gd name="connsiteY47" fmla="*/ 399418 h 1887569"/>
              <a:gd name="connsiteX48" fmla="*/ 123066 w 403066"/>
              <a:gd name="connsiteY48" fmla="*/ 387236 h 1887569"/>
              <a:gd name="connsiteX49" fmla="*/ 0 w 403066"/>
              <a:gd name="connsiteY49" fmla="*/ 201533 h 1887569"/>
              <a:gd name="connsiteX50" fmla="*/ 201533 w 403066"/>
              <a:gd name="connsiteY50" fmla="*/ 0 h 18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3066" h="1887569">
                <a:moveTo>
                  <a:pt x="201533" y="40925"/>
                </a:moveTo>
                <a:cubicBezTo>
                  <a:pt x="112782" y="40925"/>
                  <a:pt x="40925" y="112782"/>
                  <a:pt x="40925" y="201533"/>
                </a:cubicBezTo>
                <a:cubicBezTo>
                  <a:pt x="40925" y="290284"/>
                  <a:pt x="112782" y="362141"/>
                  <a:pt x="201533" y="362141"/>
                </a:cubicBezTo>
                <a:cubicBezTo>
                  <a:pt x="290046" y="362141"/>
                  <a:pt x="361903" y="290284"/>
                  <a:pt x="362141" y="201533"/>
                </a:cubicBezTo>
                <a:cubicBezTo>
                  <a:pt x="362141" y="112782"/>
                  <a:pt x="290284" y="40925"/>
                  <a:pt x="201533" y="40925"/>
                </a:cubicBezTo>
                <a:close/>
                <a:moveTo>
                  <a:pt x="201533" y="0"/>
                </a:moveTo>
                <a:cubicBezTo>
                  <a:pt x="312888" y="0"/>
                  <a:pt x="403066" y="90178"/>
                  <a:pt x="403066" y="201533"/>
                </a:cubicBezTo>
                <a:cubicBezTo>
                  <a:pt x="403066" y="285050"/>
                  <a:pt x="352341" y="356654"/>
                  <a:pt x="280001" y="387236"/>
                </a:cubicBezTo>
                <a:lnTo>
                  <a:pt x="217951" y="399754"/>
                </a:lnTo>
                <a:lnTo>
                  <a:pt x="217951" y="550599"/>
                </a:lnTo>
                <a:lnTo>
                  <a:pt x="218427" y="550599"/>
                </a:lnTo>
                <a:lnTo>
                  <a:pt x="218427" y="556309"/>
                </a:lnTo>
                <a:lnTo>
                  <a:pt x="234369" y="561782"/>
                </a:lnTo>
                <a:lnTo>
                  <a:pt x="244124" y="570348"/>
                </a:lnTo>
                <a:lnTo>
                  <a:pt x="248645" y="580103"/>
                </a:lnTo>
                <a:lnTo>
                  <a:pt x="248645" y="742377"/>
                </a:lnTo>
                <a:lnTo>
                  <a:pt x="262207" y="749990"/>
                </a:lnTo>
                <a:lnTo>
                  <a:pt x="270535" y="759270"/>
                </a:lnTo>
                <a:lnTo>
                  <a:pt x="272914" y="769263"/>
                </a:lnTo>
                <a:lnTo>
                  <a:pt x="272914" y="1317471"/>
                </a:lnTo>
                <a:lnTo>
                  <a:pt x="270535" y="1327227"/>
                </a:lnTo>
                <a:lnTo>
                  <a:pt x="262207" y="1336744"/>
                </a:lnTo>
                <a:lnTo>
                  <a:pt x="248645" y="1344358"/>
                </a:lnTo>
                <a:lnTo>
                  <a:pt x="248645" y="1860206"/>
                </a:lnTo>
                <a:lnTo>
                  <a:pt x="245552" y="1871389"/>
                </a:lnTo>
                <a:lnTo>
                  <a:pt x="234369" y="1879955"/>
                </a:lnTo>
                <a:lnTo>
                  <a:pt x="219141" y="1885428"/>
                </a:lnTo>
                <a:lnTo>
                  <a:pt x="201771" y="1887569"/>
                </a:lnTo>
                <a:lnTo>
                  <a:pt x="183688" y="1885428"/>
                </a:lnTo>
                <a:lnTo>
                  <a:pt x="168460" y="1879955"/>
                </a:lnTo>
                <a:lnTo>
                  <a:pt x="158704" y="1871389"/>
                </a:lnTo>
                <a:lnTo>
                  <a:pt x="154898" y="1860206"/>
                </a:lnTo>
                <a:lnTo>
                  <a:pt x="154898" y="1344358"/>
                </a:lnTo>
                <a:lnTo>
                  <a:pt x="143001" y="1336744"/>
                </a:lnTo>
                <a:lnTo>
                  <a:pt x="134673" y="1327227"/>
                </a:lnTo>
                <a:lnTo>
                  <a:pt x="130152" y="1317471"/>
                </a:lnTo>
                <a:lnTo>
                  <a:pt x="130152" y="769263"/>
                </a:lnTo>
                <a:lnTo>
                  <a:pt x="134673" y="759270"/>
                </a:lnTo>
                <a:lnTo>
                  <a:pt x="143001" y="749990"/>
                </a:lnTo>
                <a:lnTo>
                  <a:pt x="154898" y="742377"/>
                </a:lnTo>
                <a:lnTo>
                  <a:pt x="154898" y="580103"/>
                </a:lnTo>
                <a:lnTo>
                  <a:pt x="158704" y="571299"/>
                </a:lnTo>
                <a:lnTo>
                  <a:pt x="167032" y="562734"/>
                </a:lnTo>
                <a:lnTo>
                  <a:pt x="181784" y="557261"/>
                </a:lnTo>
                <a:lnTo>
                  <a:pt x="182260" y="557261"/>
                </a:lnTo>
                <a:lnTo>
                  <a:pt x="182022" y="550599"/>
                </a:lnTo>
                <a:lnTo>
                  <a:pt x="183450" y="550599"/>
                </a:lnTo>
                <a:lnTo>
                  <a:pt x="183450" y="399418"/>
                </a:lnTo>
                <a:lnTo>
                  <a:pt x="123066" y="387236"/>
                </a:lnTo>
                <a:cubicBezTo>
                  <a:pt x="50725" y="356654"/>
                  <a:pt x="0" y="285050"/>
                  <a:pt x="0" y="201533"/>
                </a:cubicBezTo>
                <a:cubicBezTo>
                  <a:pt x="0" y="90178"/>
                  <a:pt x="90178" y="0"/>
                  <a:pt x="201533" y="0"/>
                </a:cubicBezTo>
                <a:close/>
              </a:path>
            </a:pathLst>
          </a:custGeom>
          <a:solidFill>
            <a:srgbClr val="C00000"/>
          </a:solidFill>
          <a:ln w="2374" cap="flat">
            <a:noFill/>
            <a:prstDash val="solid"/>
            <a:miter/>
          </a:ln>
        </p:spPr>
        <p:txBody>
          <a:bodyPr rtlCol="0" anchor="ctr"/>
          <a:lstStyle/>
          <a:p>
            <a:pPr defTabSz="685800" fontAlgn="auto">
              <a:spcBef>
                <a:spcPts val="0"/>
              </a:spcBef>
              <a:spcAft>
                <a:spcPts val="0"/>
              </a:spcAft>
            </a:pPr>
            <a:endParaRPr lang="en-US" sz="2000">
              <a:solidFill>
                <a:srgbClr val="84CCC6"/>
              </a:solidFill>
              <a:latin typeface="Arial"/>
              <a:cs typeface="+mn-cs"/>
            </a:endParaRPr>
          </a:p>
        </p:txBody>
      </p:sp>
      <p:sp>
        <p:nvSpPr>
          <p:cNvPr id="75" name="Freeform: Shape 74">
            <a:extLst>
              <a:ext uri="{FF2B5EF4-FFF2-40B4-BE49-F238E27FC236}">
                <a16:creationId xmlns:a16="http://schemas.microsoft.com/office/drawing/2014/main" id="{5F7E3F6C-F38B-4C8C-837A-C4ABED914405}"/>
              </a:ext>
            </a:extLst>
          </p:cNvPr>
          <p:cNvSpPr/>
          <p:nvPr/>
        </p:nvSpPr>
        <p:spPr>
          <a:xfrm>
            <a:off x="652173" y="4297618"/>
            <a:ext cx="528444" cy="579468"/>
          </a:xfrm>
          <a:custGeom>
            <a:avLst/>
            <a:gdLst>
              <a:gd name="connsiteX0" fmla="*/ 679748 w 1228725"/>
              <a:gd name="connsiteY0" fmla="*/ 401923 h 1638300"/>
              <a:gd name="connsiteX1" fmla="*/ 575926 w 1228725"/>
              <a:gd name="connsiteY1" fmla="*/ 570516 h 1638300"/>
              <a:gd name="connsiteX2" fmla="*/ 553065 w 1228725"/>
              <a:gd name="connsiteY2" fmla="*/ 611473 h 1638300"/>
              <a:gd name="connsiteX3" fmla="*/ 565448 w 1228725"/>
              <a:gd name="connsiteY3" fmla="*/ 672433 h 1638300"/>
              <a:gd name="connsiteX4" fmla="*/ 626408 w 1228725"/>
              <a:gd name="connsiteY4" fmla="*/ 661956 h 1638300"/>
              <a:gd name="connsiteX5" fmla="*/ 804526 w 1228725"/>
              <a:gd name="connsiteY5" fmla="*/ 375253 h 1638300"/>
              <a:gd name="connsiteX6" fmla="*/ 758806 w 1228725"/>
              <a:gd name="connsiteY6" fmla="*/ 307626 h 1638300"/>
              <a:gd name="connsiteX7" fmla="*/ 608310 w 1228725"/>
              <a:gd name="connsiteY7" fmla="*/ 307626 h 1638300"/>
              <a:gd name="connsiteX8" fmla="*/ 665460 w 1228725"/>
              <a:gd name="connsiteY8" fmla="*/ 139033 h 1638300"/>
              <a:gd name="connsiteX9" fmla="*/ 838815 w 1228725"/>
              <a:gd name="connsiteY9" fmla="*/ 4731 h 1638300"/>
              <a:gd name="connsiteX10" fmla="*/ 1227435 w 1228725"/>
              <a:gd name="connsiteY10" fmla="*/ 389541 h 1638300"/>
              <a:gd name="connsiteX11" fmla="*/ 1176953 w 1228725"/>
              <a:gd name="connsiteY11" fmla="*/ 620998 h 1638300"/>
              <a:gd name="connsiteX12" fmla="*/ 1166476 w 1228725"/>
              <a:gd name="connsiteY12" fmla="*/ 723868 h 1638300"/>
              <a:gd name="connsiteX13" fmla="*/ 1027410 w 1228725"/>
              <a:gd name="connsiteY13" fmla="*/ 1362996 h 1638300"/>
              <a:gd name="connsiteX14" fmla="*/ 863581 w 1228725"/>
              <a:gd name="connsiteY14" fmla="*/ 1588738 h 1638300"/>
              <a:gd name="connsiteX15" fmla="*/ 806431 w 1228725"/>
              <a:gd name="connsiteY15" fmla="*/ 1629696 h 1638300"/>
              <a:gd name="connsiteX16" fmla="*/ 687368 w 1228725"/>
              <a:gd name="connsiteY16" fmla="*/ 1551591 h 1638300"/>
              <a:gd name="connsiteX17" fmla="*/ 718801 w 1228725"/>
              <a:gd name="connsiteY17" fmla="*/ 1355376 h 1638300"/>
              <a:gd name="connsiteX18" fmla="*/ 675938 w 1228725"/>
              <a:gd name="connsiteY18" fmla="*/ 1048671 h 1638300"/>
              <a:gd name="connsiteX19" fmla="*/ 617835 w 1228725"/>
              <a:gd name="connsiteY19" fmla="*/ 996283 h 1638300"/>
              <a:gd name="connsiteX20" fmla="*/ 557828 w 1228725"/>
              <a:gd name="connsiteY20" fmla="*/ 1045813 h 1638300"/>
              <a:gd name="connsiteX21" fmla="*/ 535920 w 1228725"/>
              <a:gd name="connsiteY21" fmla="*/ 1492536 h 1638300"/>
              <a:gd name="connsiteX22" fmla="*/ 545445 w 1228725"/>
              <a:gd name="connsiteY22" fmla="*/ 1538256 h 1638300"/>
              <a:gd name="connsiteX23" fmla="*/ 513060 w 1228725"/>
              <a:gd name="connsiteY23" fmla="*/ 1619218 h 1638300"/>
              <a:gd name="connsiteX24" fmla="*/ 421620 w 1228725"/>
              <a:gd name="connsiteY24" fmla="*/ 1624933 h 1638300"/>
              <a:gd name="connsiteX25" fmla="*/ 318751 w 1228725"/>
              <a:gd name="connsiteY25" fmla="*/ 1535398 h 1638300"/>
              <a:gd name="connsiteX26" fmla="*/ 92056 w 1228725"/>
              <a:gd name="connsiteY26" fmla="*/ 1020096 h 1638300"/>
              <a:gd name="connsiteX27" fmla="*/ 65385 w 1228725"/>
              <a:gd name="connsiteY27" fmla="*/ 674338 h 1638300"/>
              <a:gd name="connsiteX28" fmla="*/ 49193 w 1228725"/>
              <a:gd name="connsiteY28" fmla="*/ 605758 h 1638300"/>
              <a:gd name="connsiteX29" fmla="*/ 9188 w 1228725"/>
              <a:gd name="connsiteY29" fmla="*/ 269526 h 1638300"/>
              <a:gd name="connsiteX30" fmla="*/ 463531 w 1228725"/>
              <a:gd name="connsiteY30" fmla="*/ 17113 h 1638300"/>
              <a:gd name="connsiteX31" fmla="*/ 550208 w 1228725"/>
              <a:gd name="connsiteY31" fmla="*/ 185706 h 1638300"/>
              <a:gd name="connsiteX32" fmla="*/ 500678 w 1228725"/>
              <a:gd name="connsiteY32" fmla="*/ 324771 h 1638300"/>
              <a:gd name="connsiteX33" fmla="*/ 553065 w 1228725"/>
              <a:gd name="connsiteY33" fmla="*/ 400018 h 1638300"/>
              <a:gd name="connsiteX34" fmla="*/ 679748 w 1228725"/>
              <a:gd name="connsiteY34" fmla="*/ 401923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8725" h="1638300">
                <a:moveTo>
                  <a:pt x="679748" y="401923"/>
                </a:moveTo>
                <a:cubicBezTo>
                  <a:pt x="641648" y="463836"/>
                  <a:pt x="608310" y="517176"/>
                  <a:pt x="575926" y="570516"/>
                </a:cubicBezTo>
                <a:cubicBezTo>
                  <a:pt x="567353" y="583851"/>
                  <a:pt x="554018" y="597186"/>
                  <a:pt x="553065" y="611473"/>
                </a:cubicBezTo>
                <a:cubicBezTo>
                  <a:pt x="552113" y="631476"/>
                  <a:pt x="553065" y="659098"/>
                  <a:pt x="565448" y="672433"/>
                </a:cubicBezTo>
                <a:cubicBezTo>
                  <a:pt x="584498" y="694341"/>
                  <a:pt x="611168" y="684816"/>
                  <a:pt x="626408" y="661956"/>
                </a:cubicBezTo>
                <a:cubicBezTo>
                  <a:pt x="687368" y="566706"/>
                  <a:pt x="747376" y="472408"/>
                  <a:pt x="804526" y="375253"/>
                </a:cubicBezTo>
                <a:cubicBezTo>
                  <a:pt x="823576" y="342868"/>
                  <a:pt x="799763" y="309531"/>
                  <a:pt x="758806" y="307626"/>
                </a:cubicBezTo>
                <a:cubicBezTo>
                  <a:pt x="711181" y="305721"/>
                  <a:pt x="663556" y="307626"/>
                  <a:pt x="608310" y="307626"/>
                </a:cubicBezTo>
                <a:cubicBezTo>
                  <a:pt x="629265" y="247618"/>
                  <a:pt x="654983" y="195231"/>
                  <a:pt x="665460" y="139033"/>
                </a:cubicBezTo>
                <a:cubicBezTo>
                  <a:pt x="684510" y="39021"/>
                  <a:pt x="754043" y="13303"/>
                  <a:pt x="838815" y="4731"/>
                </a:cubicBezTo>
                <a:cubicBezTo>
                  <a:pt x="1073131" y="-18129"/>
                  <a:pt x="1252201" y="156178"/>
                  <a:pt x="1227435" y="389541"/>
                </a:cubicBezTo>
                <a:cubicBezTo>
                  <a:pt x="1218863" y="467646"/>
                  <a:pt x="1193145" y="542893"/>
                  <a:pt x="1176953" y="620998"/>
                </a:cubicBezTo>
                <a:cubicBezTo>
                  <a:pt x="1170285" y="654336"/>
                  <a:pt x="1166476" y="689578"/>
                  <a:pt x="1166476" y="723868"/>
                </a:cubicBezTo>
                <a:cubicBezTo>
                  <a:pt x="1167428" y="947706"/>
                  <a:pt x="1133138" y="1164876"/>
                  <a:pt x="1027410" y="1362996"/>
                </a:cubicBezTo>
                <a:cubicBezTo>
                  <a:pt x="983595" y="1443958"/>
                  <a:pt x="920731" y="1515396"/>
                  <a:pt x="863581" y="1588738"/>
                </a:cubicBezTo>
                <a:cubicBezTo>
                  <a:pt x="849293" y="1606836"/>
                  <a:pt x="827385" y="1620171"/>
                  <a:pt x="806431" y="1629696"/>
                </a:cubicBezTo>
                <a:cubicBezTo>
                  <a:pt x="744518" y="1658271"/>
                  <a:pt x="681653" y="1618266"/>
                  <a:pt x="687368" y="1551591"/>
                </a:cubicBezTo>
                <a:cubicBezTo>
                  <a:pt x="693083" y="1485868"/>
                  <a:pt x="711181" y="1421098"/>
                  <a:pt x="718801" y="1355376"/>
                </a:cubicBezTo>
                <a:cubicBezTo>
                  <a:pt x="732135" y="1249648"/>
                  <a:pt x="723563" y="1145826"/>
                  <a:pt x="675938" y="1048671"/>
                </a:cubicBezTo>
                <a:cubicBezTo>
                  <a:pt x="664508" y="1025811"/>
                  <a:pt x="637838" y="997236"/>
                  <a:pt x="617835" y="996283"/>
                </a:cubicBezTo>
                <a:cubicBezTo>
                  <a:pt x="597833" y="995331"/>
                  <a:pt x="569258" y="1022953"/>
                  <a:pt x="557828" y="1045813"/>
                </a:cubicBezTo>
                <a:cubicBezTo>
                  <a:pt x="487343" y="1190593"/>
                  <a:pt x="501631" y="1341088"/>
                  <a:pt x="535920" y="1492536"/>
                </a:cubicBezTo>
                <a:cubicBezTo>
                  <a:pt x="539731" y="1507776"/>
                  <a:pt x="548303" y="1524921"/>
                  <a:pt x="545445" y="1538256"/>
                </a:cubicBezTo>
                <a:cubicBezTo>
                  <a:pt x="538778" y="1566831"/>
                  <a:pt x="533063" y="1605883"/>
                  <a:pt x="513060" y="1619218"/>
                </a:cubicBezTo>
                <a:cubicBezTo>
                  <a:pt x="490201" y="1634458"/>
                  <a:pt x="446385" y="1637316"/>
                  <a:pt x="421620" y="1624933"/>
                </a:cubicBezTo>
                <a:cubicBezTo>
                  <a:pt x="382568" y="1603978"/>
                  <a:pt x="348278" y="1569688"/>
                  <a:pt x="318751" y="1535398"/>
                </a:cubicBezTo>
                <a:cubicBezTo>
                  <a:pt x="191115" y="1386808"/>
                  <a:pt x="121583" y="1210596"/>
                  <a:pt x="92056" y="1020096"/>
                </a:cubicBezTo>
                <a:cubicBezTo>
                  <a:pt x="74910" y="906748"/>
                  <a:pt x="74910" y="789591"/>
                  <a:pt x="65385" y="674338"/>
                </a:cubicBezTo>
                <a:cubicBezTo>
                  <a:pt x="63481" y="651478"/>
                  <a:pt x="56813" y="627666"/>
                  <a:pt x="49193" y="605758"/>
                </a:cubicBezTo>
                <a:cubicBezTo>
                  <a:pt x="11093" y="496221"/>
                  <a:pt x="-14624" y="384778"/>
                  <a:pt x="9188" y="269526"/>
                </a:cubicBezTo>
                <a:cubicBezTo>
                  <a:pt x="52051" y="70453"/>
                  <a:pt x="263506" y="-45752"/>
                  <a:pt x="463531" y="17113"/>
                </a:cubicBezTo>
                <a:cubicBezTo>
                  <a:pt x="586403" y="55213"/>
                  <a:pt x="592118" y="66643"/>
                  <a:pt x="550208" y="185706"/>
                </a:cubicBezTo>
                <a:cubicBezTo>
                  <a:pt x="534015" y="232378"/>
                  <a:pt x="516870" y="278098"/>
                  <a:pt x="500678" y="324771"/>
                </a:cubicBezTo>
                <a:cubicBezTo>
                  <a:pt x="484485" y="372396"/>
                  <a:pt x="501631" y="398113"/>
                  <a:pt x="553065" y="400018"/>
                </a:cubicBezTo>
                <a:cubicBezTo>
                  <a:pt x="593070" y="402876"/>
                  <a:pt x="632123" y="401923"/>
                  <a:pt x="679748" y="401923"/>
                </a:cubicBezTo>
                <a:close/>
              </a:path>
            </a:pathLst>
          </a:custGeom>
          <a:solidFill>
            <a:srgbClr val="C00000"/>
          </a:solidFill>
          <a:ln w="9525" cap="flat">
            <a:noFill/>
            <a:prstDash val="solid"/>
            <a:miter/>
          </a:ln>
        </p:spPr>
        <p:txBody>
          <a:bodyPr rtlCol="0" anchor="ctr"/>
          <a:lstStyle/>
          <a:p>
            <a:pPr defTabSz="685800" fontAlgn="auto">
              <a:spcBef>
                <a:spcPts val="0"/>
              </a:spcBef>
              <a:spcAft>
                <a:spcPts val="0"/>
              </a:spcAft>
            </a:pPr>
            <a:endParaRPr lang="en-US" sz="2000">
              <a:solidFill>
                <a:prstClr val="black"/>
              </a:solidFill>
              <a:latin typeface="Arial"/>
              <a:cs typeface="+mn-cs"/>
            </a:endParaRPr>
          </a:p>
        </p:txBody>
      </p:sp>
      <p:sp>
        <p:nvSpPr>
          <p:cNvPr id="76" name="Freeform: Shape 75">
            <a:extLst>
              <a:ext uri="{FF2B5EF4-FFF2-40B4-BE49-F238E27FC236}">
                <a16:creationId xmlns:a16="http://schemas.microsoft.com/office/drawing/2014/main" id="{85A04D44-854E-4F1F-9A80-781B3B30EF41}"/>
              </a:ext>
            </a:extLst>
          </p:cNvPr>
          <p:cNvSpPr/>
          <p:nvPr/>
        </p:nvSpPr>
        <p:spPr>
          <a:xfrm>
            <a:off x="639675" y="1772816"/>
            <a:ext cx="524348" cy="579468"/>
          </a:xfrm>
          <a:custGeom>
            <a:avLst/>
            <a:gdLst>
              <a:gd name="connsiteX0" fmla="*/ 1222071 w 1219200"/>
              <a:gd name="connsiteY0" fmla="*/ 359222 h 1638300"/>
              <a:gd name="connsiteX1" fmla="*/ 1195401 w 1219200"/>
              <a:gd name="connsiteY1" fmla="*/ 517337 h 1638300"/>
              <a:gd name="connsiteX2" fmla="*/ 1151586 w 1219200"/>
              <a:gd name="connsiteY2" fmla="*/ 821184 h 1638300"/>
              <a:gd name="connsiteX3" fmla="*/ 927748 w 1219200"/>
              <a:gd name="connsiteY3" fmla="*/ 1502222 h 1638300"/>
              <a:gd name="connsiteX4" fmla="*/ 830593 w 1219200"/>
              <a:gd name="connsiteY4" fmla="*/ 1606045 h 1638300"/>
              <a:gd name="connsiteX5" fmla="*/ 708673 w 1219200"/>
              <a:gd name="connsiteY5" fmla="*/ 1623189 h 1638300"/>
              <a:gd name="connsiteX6" fmla="*/ 681051 w 1219200"/>
              <a:gd name="connsiteY6" fmla="*/ 1507937 h 1638300"/>
              <a:gd name="connsiteX7" fmla="*/ 687718 w 1219200"/>
              <a:gd name="connsiteY7" fmla="*/ 1104077 h 1638300"/>
              <a:gd name="connsiteX8" fmla="*/ 656286 w 1219200"/>
              <a:gd name="connsiteY8" fmla="*/ 1029782 h 1638300"/>
              <a:gd name="connsiteX9" fmla="*/ 554368 w 1219200"/>
              <a:gd name="connsiteY9" fmla="*/ 1027877 h 1638300"/>
              <a:gd name="connsiteX10" fmla="*/ 499123 w 1219200"/>
              <a:gd name="connsiteY10" fmla="*/ 1261239 h 1638300"/>
              <a:gd name="connsiteX11" fmla="*/ 530556 w 1219200"/>
              <a:gd name="connsiteY11" fmla="*/ 1515557 h 1638300"/>
              <a:gd name="connsiteX12" fmla="*/ 498171 w 1219200"/>
              <a:gd name="connsiteY12" fmla="*/ 1625095 h 1638300"/>
              <a:gd name="connsiteX13" fmla="*/ 380061 w 1219200"/>
              <a:gd name="connsiteY13" fmla="*/ 1608902 h 1638300"/>
              <a:gd name="connsiteX14" fmla="*/ 136221 w 1219200"/>
              <a:gd name="connsiteY14" fmla="*/ 1234570 h 1638300"/>
              <a:gd name="connsiteX15" fmla="*/ 50496 w 1219200"/>
              <a:gd name="connsiteY15" fmla="*/ 721172 h 1638300"/>
              <a:gd name="connsiteX16" fmla="*/ 28588 w 1219200"/>
              <a:gd name="connsiteY16" fmla="*/ 577344 h 1638300"/>
              <a:gd name="connsiteX17" fmla="*/ 1918 w 1219200"/>
              <a:gd name="connsiteY17" fmla="*/ 462092 h 1638300"/>
              <a:gd name="connsiteX18" fmla="*/ 59068 w 1219200"/>
              <a:gd name="connsiteY18" fmla="*/ 402084 h 1638300"/>
              <a:gd name="connsiteX19" fmla="*/ 176226 w 1219200"/>
              <a:gd name="connsiteY19" fmla="*/ 393512 h 1638300"/>
              <a:gd name="connsiteX20" fmla="*/ 351486 w 1219200"/>
              <a:gd name="connsiteY20" fmla="*/ 85854 h 1638300"/>
              <a:gd name="connsiteX21" fmla="*/ 425781 w 1219200"/>
              <a:gd name="connsiteY21" fmla="*/ 10607 h 1638300"/>
              <a:gd name="connsiteX22" fmla="*/ 566751 w 1219200"/>
              <a:gd name="connsiteY22" fmla="*/ 75377 h 1638300"/>
              <a:gd name="connsiteX23" fmla="*/ 641046 w 1219200"/>
              <a:gd name="connsiteY23" fmla="*/ 75377 h 1638300"/>
              <a:gd name="connsiteX24" fmla="*/ 1093484 w 1219200"/>
              <a:gd name="connsiteY24" fmla="*/ 78234 h 1638300"/>
              <a:gd name="connsiteX25" fmla="*/ 1222071 w 1219200"/>
              <a:gd name="connsiteY25" fmla="*/ 359222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 h="1638300">
                <a:moveTo>
                  <a:pt x="1222071" y="359222"/>
                </a:moveTo>
                <a:cubicBezTo>
                  <a:pt x="1213498" y="412562"/>
                  <a:pt x="1214451" y="468759"/>
                  <a:pt x="1195401" y="517337"/>
                </a:cubicBezTo>
                <a:cubicBezTo>
                  <a:pt x="1157301" y="616397"/>
                  <a:pt x="1157301" y="718314"/>
                  <a:pt x="1151586" y="821184"/>
                </a:cubicBezTo>
                <a:cubicBezTo>
                  <a:pt x="1138251" y="1067882"/>
                  <a:pt x="1080148" y="1301245"/>
                  <a:pt x="927748" y="1502222"/>
                </a:cubicBezTo>
                <a:cubicBezTo>
                  <a:pt x="899173" y="1540322"/>
                  <a:pt x="864883" y="1574612"/>
                  <a:pt x="830593" y="1606045"/>
                </a:cubicBezTo>
                <a:cubicBezTo>
                  <a:pt x="790588" y="1642239"/>
                  <a:pt x="742963" y="1647002"/>
                  <a:pt x="708673" y="1623189"/>
                </a:cubicBezTo>
                <a:cubicBezTo>
                  <a:pt x="664858" y="1593662"/>
                  <a:pt x="669621" y="1551752"/>
                  <a:pt x="681051" y="1507937"/>
                </a:cubicBezTo>
                <a:cubicBezTo>
                  <a:pt x="713436" y="1373634"/>
                  <a:pt x="727723" y="1239332"/>
                  <a:pt x="687718" y="1104077"/>
                </a:cubicBezTo>
                <a:cubicBezTo>
                  <a:pt x="680098" y="1078359"/>
                  <a:pt x="669621" y="1053595"/>
                  <a:pt x="656286" y="1029782"/>
                </a:cubicBezTo>
                <a:cubicBezTo>
                  <a:pt x="628663" y="978347"/>
                  <a:pt x="583896" y="977394"/>
                  <a:pt x="554368" y="1027877"/>
                </a:cubicBezTo>
                <a:cubicBezTo>
                  <a:pt x="512458" y="1099314"/>
                  <a:pt x="495313" y="1180277"/>
                  <a:pt x="499123" y="1261239"/>
                </a:cubicBezTo>
                <a:cubicBezTo>
                  <a:pt x="502933" y="1346012"/>
                  <a:pt x="516268" y="1430784"/>
                  <a:pt x="530556" y="1515557"/>
                </a:cubicBezTo>
                <a:cubicBezTo>
                  <a:pt x="538176" y="1559372"/>
                  <a:pt x="540081" y="1598425"/>
                  <a:pt x="498171" y="1625095"/>
                </a:cubicBezTo>
                <a:cubicBezTo>
                  <a:pt x="455308" y="1651764"/>
                  <a:pt x="415303" y="1638430"/>
                  <a:pt x="380061" y="1608902"/>
                </a:cubicBezTo>
                <a:cubicBezTo>
                  <a:pt x="261951" y="1507937"/>
                  <a:pt x="188608" y="1378397"/>
                  <a:pt x="136221" y="1234570"/>
                </a:cubicBezTo>
                <a:cubicBezTo>
                  <a:pt x="75261" y="1068834"/>
                  <a:pt x="57163" y="895479"/>
                  <a:pt x="50496" y="721172"/>
                </a:cubicBezTo>
                <a:cubicBezTo>
                  <a:pt x="48591" y="673547"/>
                  <a:pt x="38113" y="624969"/>
                  <a:pt x="28588" y="577344"/>
                </a:cubicBezTo>
                <a:cubicBezTo>
                  <a:pt x="20968" y="538292"/>
                  <a:pt x="8586" y="501144"/>
                  <a:pt x="1918" y="462092"/>
                </a:cubicBezTo>
                <a:cubicBezTo>
                  <a:pt x="-5702" y="413514"/>
                  <a:pt x="8586" y="401132"/>
                  <a:pt x="59068" y="402084"/>
                </a:cubicBezTo>
                <a:cubicBezTo>
                  <a:pt x="98121" y="403037"/>
                  <a:pt x="139078" y="403989"/>
                  <a:pt x="176226" y="393512"/>
                </a:cubicBezTo>
                <a:cubicBezTo>
                  <a:pt x="309576" y="355412"/>
                  <a:pt x="384823" y="218252"/>
                  <a:pt x="351486" y="85854"/>
                </a:cubicBezTo>
                <a:cubicBezTo>
                  <a:pt x="332436" y="9654"/>
                  <a:pt x="349581" y="-10348"/>
                  <a:pt x="425781" y="10607"/>
                </a:cubicBezTo>
                <a:cubicBezTo>
                  <a:pt x="475311" y="24894"/>
                  <a:pt x="522936" y="47754"/>
                  <a:pt x="566751" y="75377"/>
                </a:cubicBezTo>
                <a:cubicBezTo>
                  <a:pt x="595326" y="93474"/>
                  <a:pt x="612471" y="95379"/>
                  <a:pt x="641046" y="75377"/>
                </a:cubicBezTo>
                <a:cubicBezTo>
                  <a:pt x="782968" y="-26541"/>
                  <a:pt x="953466" y="-24636"/>
                  <a:pt x="1093484" y="78234"/>
                </a:cubicBezTo>
                <a:cubicBezTo>
                  <a:pt x="1177304" y="140147"/>
                  <a:pt x="1217309" y="230634"/>
                  <a:pt x="1222071" y="359222"/>
                </a:cubicBezTo>
                <a:close/>
              </a:path>
            </a:pathLst>
          </a:custGeom>
          <a:solidFill>
            <a:srgbClr val="C00000"/>
          </a:solidFill>
          <a:ln w="9525" cap="flat">
            <a:noFill/>
            <a:prstDash val="solid"/>
            <a:miter/>
          </a:ln>
        </p:spPr>
        <p:txBody>
          <a:bodyPr rtlCol="0" anchor="ctr"/>
          <a:lstStyle/>
          <a:p>
            <a:pPr defTabSz="685800" fontAlgn="auto">
              <a:spcBef>
                <a:spcPts val="0"/>
              </a:spcBef>
              <a:spcAft>
                <a:spcPts val="0"/>
              </a:spcAft>
            </a:pPr>
            <a:endParaRPr lang="en-US" sz="2000" dirty="0">
              <a:solidFill>
                <a:prstClr val="black"/>
              </a:solidFill>
              <a:latin typeface="Arial"/>
              <a:cs typeface="+mn-cs"/>
            </a:endParaRPr>
          </a:p>
        </p:txBody>
      </p:sp>
      <p:sp>
        <p:nvSpPr>
          <p:cNvPr id="82" name="Freeform: Shape 81">
            <a:extLst>
              <a:ext uri="{FF2B5EF4-FFF2-40B4-BE49-F238E27FC236}">
                <a16:creationId xmlns:a16="http://schemas.microsoft.com/office/drawing/2014/main" id="{58839EF2-9132-4ABD-AB4A-CE471925053E}"/>
              </a:ext>
            </a:extLst>
          </p:cNvPr>
          <p:cNvSpPr/>
          <p:nvPr/>
        </p:nvSpPr>
        <p:spPr>
          <a:xfrm>
            <a:off x="652526" y="3373347"/>
            <a:ext cx="527737" cy="579287"/>
          </a:xfrm>
          <a:custGeom>
            <a:avLst/>
            <a:gdLst>
              <a:gd name="connsiteX0" fmla="*/ 174965 w 256431"/>
              <a:gd name="connsiteY0" fmla="*/ 130696 h 342260"/>
              <a:gd name="connsiteX1" fmla="*/ 242841 w 256431"/>
              <a:gd name="connsiteY1" fmla="*/ 130696 h 342260"/>
              <a:gd name="connsiteX2" fmla="*/ 180738 w 256431"/>
              <a:gd name="connsiteY2" fmla="*/ 330543 h 342260"/>
              <a:gd name="connsiteX3" fmla="*/ 176358 w 256431"/>
              <a:gd name="connsiteY3" fmla="*/ 334723 h 342260"/>
              <a:gd name="connsiteX4" fmla="*/ 149885 w 256431"/>
              <a:gd name="connsiteY4" fmla="*/ 339103 h 342260"/>
              <a:gd name="connsiteX5" fmla="*/ 143714 w 256431"/>
              <a:gd name="connsiteY5" fmla="*/ 314221 h 342260"/>
              <a:gd name="connsiteX6" fmla="*/ 148491 w 256431"/>
              <a:gd name="connsiteY6" fmla="*/ 245349 h 342260"/>
              <a:gd name="connsiteX7" fmla="*/ 138539 w 256431"/>
              <a:gd name="connsiteY7" fmla="*/ 215492 h 342260"/>
              <a:gd name="connsiteX8" fmla="*/ 127591 w 256431"/>
              <a:gd name="connsiteY8" fmla="*/ 207530 h 342260"/>
              <a:gd name="connsiteX9" fmla="*/ 116643 w 256431"/>
              <a:gd name="connsiteY9" fmla="*/ 215890 h 342260"/>
              <a:gd name="connsiteX10" fmla="*/ 105895 w 256431"/>
              <a:gd name="connsiteY10" fmla="*/ 279586 h 342260"/>
              <a:gd name="connsiteX11" fmla="*/ 112065 w 256431"/>
              <a:gd name="connsiteY11" fmla="*/ 314818 h 342260"/>
              <a:gd name="connsiteX12" fmla="*/ 105496 w 256431"/>
              <a:gd name="connsiteY12" fmla="*/ 339500 h 342260"/>
              <a:gd name="connsiteX13" fmla="*/ 80018 w 256431"/>
              <a:gd name="connsiteY13" fmla="*/ 335122 h 342260"/>
              <a:gd name="connsiteX14" fmla="*/ 34236 w 256431"/>
              <a:gd name="connsiteY14" fmla="*/ 268639 h 342260"/>
              <a:gd name="connsiteX15" fmla="*/ 13336 w 256431"/>
              <a:gd name="connsiteY15" fmla="*/ 131691 h 342260"/>
              <a:gd name="connsiteX16" fmla="*/ 80018 w 256431"/>
              <a:gd name="connsiteY16" fmla="*/ 131691 h 342260"/>
              <a:gd name="connsiteX17" fmla="*/ 109876 w 256431"/>
              <a:gd name="connsiteY17" fmla="*/ 152791 h 342260"/>
              <a:gd name="connsiteX18" fmla="*/ 151676 w 256431"/>
              <a:gd name="connsiteY18" fmla="*/ 152791 h 342260"/>
              <a:gd name="connsiteX19" fmla="*/ 174965 w 256431"/>
              <a:gd name="connsiteY19" fmla="*/ 130696 h 342260"/>
              <a:gd name="connsiteX20" fmla="*/ 98131 w 256431"/>
              <a:gd name="connsiteY20" fmla="*/ 109796 h 342260"/>
              <a:gd name="connsiteX21" fmla="*/ 158244 w 256431"/>
              <a:gd name="connsiteY21" fmla="*/ 109796 h 342260"/>
              <a:gd name="connsiteX22" fmla="*/ 158045 w 256431"/>
              <a:gd name="connsiteY22" fmla="*/ 131493 h 342260"/>
              <a:gd name="connsiteX23" fmla="*/ 153268 w 256431"/>
              <a:gd name="connsiteY23" fmla="*/ 136071 h 342260"/>
              <a:gd name="connsiteX24" fmla="*/ 98131 w 256431"/>
              <a:gd name="connsiteY24" fmla="*/ 136270 h 342260"/>
              <a:gd name="connsiteX25" fmla="*/ 98131 w 256431"/>
              <a:gd name="connsiteY25" fmla="*/ 109796 h 342260"/>
              <a:gd name="connsiteX26" fmla="*/ 81231 w 256431"/>
              <a:gd name="connsiteY26" fmla="*/ 318 h 342260"/>
              <a:gd name="connsiteX27" fmla="*/ 117838 w 256431"/>
              <a:gd name="connsiteY27" fmla="*/ 13853 h 342260"/>
              <a:gd name="connsiteX28" fmla="*/ 138141 w 256431"/>
              <a:gd name="connsiteY28" fmla="*/ 13853 h 342260"/>
              <a:gd name="connsiteX29" fmla="*/ 251600 w 256431"/>
              <a:gd name="connsiteY29" fmla="*/ 45303 h 342260"/>
              <a:gd name="connsiteX30" fmla="*/ 249809 w 256431"/>
              <a:gd name="connsiteY30" fmla="*/ 113976 h 342260"/>
              <a:gd name="connsiteX31" fmla="*/ 175165 w 256431"/>
              <a:gd name="connsiteY31" fmla="*/ 113976 h 342260"/>
              <a:gd name="connsiteX32" fmla="*/ 150881 w 256431"/>
              <a:gd name="connsiteY32" fmla="*/ 93474 h 342260"/>
              <a:gd name="connsiteX33" fmla="*/ 106094 w 256431"/>
              <a:gd name="connsiteY33" fmla="*/ 93474 h 342260"/>
              <a:gd name="connsiteX34" fmla="*/ 80615 w 256431"/>
              <a:gd name="connsiteY34" fmla="*/ 113976 h 342260"/>
              <a:gd name="connsiteX35" fmla="*/ 10350 w 256431"/>
              <a:gd name="connsiteY35" fmla="*/ 113777 h 342260"/>
              <a:gd name="connsiteX36" fmla="*/ 4180 w 256431"/>
              <a:gd name="connsiteY36" fmla="*/ 107805 h 342260"/>
              <a:gd name="connsiteX37" fmla="*/ 0 w 256431"/>
              <a:gd name="connsiteY37" fmla="*/ 68393 h 342260"/>
              <a:gd name="connsiteX38" fmla="*/ 81231 w 256431"/>
              <a:gd name="connsiteY38" fmla="*/ 318 h 34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6431" h="342260">
                <a:moveTo>
                  <a:pt x="174965" y="130696"/>
                </a:moveTo>
                <a:cubicBezTo>
                  <a:pt x="197657" y="130696"/>
                  <a:pt x="219752" y="130696"/>
                  <a:pt x="242841" y="130696"/>
                </a:cubicBezTo>
                <a:cubicBezTo>
                  <a:pt x="244235" y="204345"/>
                  <a:pt x="234680" y="274212"/>
                  <a:pt x="180738" y="330543"/>
                </a:cubicBezTo>
                <a:cubicBezTo>
                  <a:pt x="179344" y="331937"/>
                  <a:pt x="177951" y="333330"/>
                  <a:pt x="176358" y="334723"/>
                </a:cubicBezTo>
                <a:cubicBezTo>
                  <a:pt x="167003" y="342486"/>
                  <a:pt x="157648" y="344079"/>
                  <a:pt x="149885" y="339103"/>
                </a:cubicBezTo>
                <a:cubicBezTo>
                  <a:pt x="140131" y="332733"/>
                  <a:pt x="141326" y="323377"/>
                  <a:pt x="143714" y="314221"/>
                </a:cubicBezTo>
                <a:cubicBezTo>
                  <a:pt x="149487" y="291529"/>
                  <a:pt x="152870" y="268639"/>
                  <a:pt x="148491" y="245349"/>
                </a:cubicBezTo>
                <a:cubicBezTo>
                  <a:pt x="146501" y="234999"/>
                  <a:pt x="142918" y="225046"/>
                  <a:pt x="138539" y="215492"/>
                </a:cubicBezTo>
                <a:cubicBezTo>
                  <a:pt x="136946" y="211710"/>
                  <a:pt x="131373" y="207331"/>
                  <a:pt x="127591" y="207530"/>
                </a:cubicBezTo>
                <a:cubicBezTo>
                  <a:pt x="123809" y="207530"/>
                  <a:pt x="118634" y="211909"/>
                  <a:pt x="116643" y="215890"/>
                </a:cubicBezTo>
                <a:cubicBezTo>
                  <a:pt x="106094" y="235795"/>
                  <a:pt x="103506" y="257492"/>
                  <a:pt x="105895" y="279586"/>
                </a:cubicBezTo>
                <a:cubicBezTo>
                  <a:pt x="107089" y="291330"/>
                  <a:pt x="109876" y="303074"/>
                  <a:pt x="112065" y="314818"/>
                </a:cubicBezTo>
                <a:cubicBezTo>
                  <a:pt x="113658" y="324174"/>
                  <a:pt x="115449" y="333529"/>
                  <a:pt x="105496" y="339500"/>
                </a:cubicBezTo>
                <a:cubicBezTo>
                  <a:pt x="95942" y="345074"/>
                  <a:pt x="87382" y="341491"/>
                  <a:pt x="80018" y="335122"/>
                </a:cubicBezTo>
                <a:cubicBezTo>
                  <a:pt x="58918" y="317008"/>
                  <a:pt x="44786" y="293918"/>
                  <a:pt x="34236" y="268639"/>
                </a:cubicBezTo>
                <a:cubicBezTo>
                  <a:pt x="16321" y="225046"/>
                  <a:pt x="10947" y="179464"/>
                  <a:pt x="13336" y="131691"/>
                </a:cubicBezTo>
                <a:cubicBezTo>
                  <a:pt x="35828" y="131691"/>
                  <a:pt x="57923" y="131691"/>
                  <a:pt x="80018" y="131691"/>
                </a:cubicBezTo>
                <a:cubicBezTo>
                  <a:pt x="86188" y="152194"/>
                  <a:pt x="86984" y="152791"/>
                  <a:pt x="109876" y="152791"/>
                </a:cubicBezTo>
                <a:cubicBezTo>
                  <a:pt x="123809" y="152791"/>
                  <a:pt x="137743" y="152791"/>
                  <a:pt x="151676" y="152791"/>
                </a:cubicBezTo>
                <a:cubicBezTo>
                  <a:pt x="168197" y="152194"/>
                  <a:pt x="172975" y="148013"/>
                  <a:pt x="174965" y="130696"/>
                </a:cubicBezTo>
                <a:close/>
                <a:moveTo>
                  <a:pt x="98131" y="109796"/>
                </a:moveTo>
                <a:cubicBezTo>
                  <a:pt x="117837" y="109796"/>
                  <a:pt x="137344" y="109796"/>
                  <a:pt x="158244" y="109796"/>
                </a:cubicBezTo>
                <a:cubicBezTo>
                  <a:pt x="158244" y="117161"/>
                  <a:pt x="158642" y="124327"/>
                  <a:pt x="158045" y="131493"/>
                </a:cubicBezTo>
                <a:cubicBezTo>
                  <a:pt x="157846" y="133085"/>
                  <a:pt x="155060" y="136071"/>
                  <a:pt x="153268" y="136071"/>
                </a:cubicBezTo>
                <a:cubicBezTo>
                  <a:pt x="135155" y="136469"/>
                  <a:pt x="117041" y="136270"/>
                  <a:pt x="98131" y="136270"/>
                </a:cubicBezTo>
                <a:cubicBezTo>
                  <a:pt x="98131" y="127114"/>
                  <a:pt x="98131" y="118953"/>
                  <a:pt x="98131" y="109796"/>
                </a:cubicBezTo>
                <a:close/>
                <a:moveTo>
                  <a:pt x="81231" y="318"/>
                </a:moveTo>
                <a:cubicBezTo>
                  <a:pt x="94288" y="1487"/>
                  <a:pt x="107040" y="5891"/>
                  <a:pt x="117838" y="13853"/>
                </a:cubicBezTo>
                <a:cubicBezTo>
                  <a:pt x="125800" y="19626"/>
                  <a:pt x="130578" y="19228"/>
                  <a:pt x="138141" y="13853"/>
                </a:cubicBezTo>
                <a:cubicBezTo>
                  <a:pt x="177952" y="-13815"/>
                  <a:pt x="236672" y="2707"/>
                  <a:pt x="251600" y="45303"/>
                </a:cubicBezTo>
                <a:cubicBezTo>
                  <a:pt x="259562" y="68194"/>
                  <a:pt x="256776" y="90886"/>
                  <a:pt x="249809" y="113976"/>
                </a:cubicBezTo>
                <a:cubicBezTo>
                  <a:pt x="224530" y="113976"/>
                  <a:pt x="199847" y="113976"/>
                  <a:pt x="175165" y="113976"/>
                </a:cubicBezTo>
                <a:cubicBezTo>
                  <a:pt x="172179" y="96459"/>
                  <a:pt x="168795" y="93474"/>
                  <a:pt x="150881" y="93474"/>
                </a:cubicBezTo>
                <a:cubicBezTo>
                  <a:pt x="135952" y="93474"/>
                  <a:pt x="121023" y="93474"/>
                  <a:pt x="106094" y="93474"/>
                </a:cubicBezTo>
                <a:cubicBezTo>
                  <a:pt x="86985" y="93474"/>
                  <a:pt x="84397" y="95663"/>
                  <a:pt x="80615" y="113976"/>
                </a:cubicBezTo>
                <a:cubicBezTo>
                  <a:pt x="57326" y="113976"/>
                  <a:pt x="33838" y="114175"/>
                  <a:pt x="10350" y="113777"/>
                </a:cubicBezTo>
                <a:cubicBezTo>
                  <a:pt x="8161" y="113777"/>
                  <a:pt x="4578" y="110194"/>
                  <a:pt x="4180" y="107805"/>
                </a:cubicBezTo>
                <a:cubicBezTo>
                  <a:pt x="2189" y="94668"/>
                  <a:pt x="0" y="81531"/>
                  <a:pt x="0" y="68393"/>
                </a:cubicBezTo>
                <a:cubicBezTo>
                  <a:pt x="149" y="22413"/>
                  <a:pt x="42062" y="-3190"/>
                  <a:pt x="81231" y="318"/>
                </a:cubicBezTo>
                <a:close/>
              </a:path>
            </a:pathLst>
          </a:custGeom>
          <a:solidFill>
            <a:srgbClr val="C00000"/>
          </a:solidFill>
          <a:ln w="9525" cap="flat">
            <a:noFill/>
            <a:prstDash val="solid"/>
            <a:miter/>
          </a:ln>
        </p:spPr>
        <p:txBody>
          <a:bodyPr rtlCol="0" anchor="ctr"/>
          <a:lstStyle/>
          <a:p>
            <a:pPr defTabSz="685800" fontAlgn="auto">
              <a:spcBef>
                <a:spcPts val="0"/>
              </a:spcBef>
              <a:spcAft>
                <a:spcPts val="0"/>
              </a:spcAft>
            </a:pPr>
            <a:endParaRPr lang="en-US" sz="2000">
              <a:solidFill>
                <a:prstClr val="black"/>
              </a:solidFill>
              <a:latin typeface="Arial"/>
              <a:cs typeface="+mn-cs"/>
            </a:endParaRPr>
          </a:p>
        </p:txBody>
      </p:sp>
      <p:sp>
        <p:nvSpPr>
          <p:cNvPr id="83" name="Freeform: Shape 82">
            <a:extLst>
              <a:ext uri="{FF2B5EF4-FFF2-40B4-BE49-F238E27FC236}">
                <a16:creationId xmlns:a16="http://schemas.microsoft.com/office/drawing/2014/main" id="{57B10F8C-840D-440A-AE4B-27F15E4CCCF2}"/>
              </a:ext>
            </a:extLst>
          </p:cNvPr>
          <p:cNvSpPr/>
          <p:nvPr/>
        </p:nvSpPr>
        <p:spPr>
          <a:xfrm>
            <a:off x="509501" y="5299359"/>
            <a:ext cx="672113" cy="650228"/>
          </a:xfrm>
          <a:custGeom>
            <a:avLst/>
            <a:gdLst>
              <a:gd name="connsiteX0" fmla="*/ 9686 w 326585"/>
              <a:gd name="connsiteY0" fmla="*/ 90755 h 384174"/>
              <a:gd name="connsiteX1" fmla="*/ 32378 w 326585"/>
              <a:gd name="connsiteY1" fmla="*/ 92148 h 384174"/>
              <a:gd name="connsiteX2" fmla="*/ 32179 w 326585"/>
              <a:gd name="connsiteY2" fmla="*/ 93143 h 384174"/>
              <a:gd name="connsiteX3" fmla="*/ 52880 w 326585"/>
              <a:gd name="connsiteY3" fmla="*/ 93541 h 384174"/>
              <a:gd name="connsiteX4" fmla="*/ 63431 w 326585"/>
              <a:gd name="connsiteY4" fmla="*/ 102300 h 384174"/>
              <a:gd name="connsiteX5" fmla="*/ 52880 w 326585"/>
              <a:gd name="connsiteY5" fmla="*/ 110660 h 384174"/>
              <a:gd name="connsiteX6" fmla="*/ 8492 w 326585"/>
              <a:gd name="connsiteY6" fmla="*/ 107475 h 384174"/>
              <a:gd name="connsiteX7" fmla="*/ 132 w 326585"/>
              <a:gd name="connsiteY7" fmla="*/ 99115 h 384174"/>
              <a:gd name="connsiteX8" fmla="*/ 9686 w 326585"/>
              <a:gd name="connsiteY8" fmla="*/ 90755 h 384174"/>
              <a:gd name="connsiteX9" fmla="*/ 147777 w 326585"/>
              <a:gd name="connsiteY9" fmla="*/ 41514 h 384174"/>
              <a:gd name="connsiteX10" fmla="*/ 190822 w 326585"/>
              <a:gd name="connsiteY10" fmla="*/ 57115 h 384174"/>
              <a:gd name="connsiteX11" fmla="*/ 207144 w 326585"/>
              <a:gd name="connsiteY11" fmla="*/ 57314 h 384174"/>
              <a:gd name="connsiteX12" fmla="*/ 294926 w 326585"/>
              <a:gd name="connsiteY12" fmla="*/ 54129 h 384174"/>
              <a:gd name="connsiteX13" fmla="*/ 326575 w 326585"/>
              <a:gd name="connsiteY13" fmla="*/ 109067 h 384174"/>
              <a:gd name="connsiteX14" fmla="*/ 318214 w 326585"/>
              <a:gd name="connsiteY14" fmla="*/ 163607 h 384174"/>
              <a:gd name="connsiteX15" fmla="*/ 313835 w 326585"/>
              <a:gd name="connsiteY15" fmla="*/ 212772 h 384174"/>
              <a:gd name="connsiteX16" fmla="*/ 272234 w 326585"/>
              <a:gd name="connsiteY16" fmla="*/ 347928 h 384174"/>
              <a:gd name="connsiteX17" fmla="*/ 246755 w 326585"/>
              <a:gd name="connsiteY17" fmla="*/ 376989 h 384174"/>
              <a:gd name="connsiteX18" fmla="*/ 220481 w 326585"/>
              <a:gd name="connsiteY18" fmla="*/ 380771 h 384174"/>
              <a:gd name="connsiteX19" fmla="*/ 214907 w 326585"/>
              <a:gd name="connsiteY19" fmla="*/ 356487 h 384174"/>
              <a:gd name="connsiteX20" fmla="*/ 217495 w 326585"/>
              <a:gd name="connsiteY20" fmla="*/ 276867 h 384174"/>
              <a:gd name="connsiteX21" fmla="*/ 209533 w 326585"/>
              <a:gd name="connsiteY21" fmla="*/ 256564 h 384174"/>
              <a:gd name="connsiteX22" fmla="*/ 188433 w 326585"/>
              <a:gd name="connsiteY22" fmla="*/ 256564 h 384174"/>
              <a:gd name="connsiteX23" fmla="*/ 177486 w 326585"/>
              <a:gd name="connsiteY23" fmla="*/ 326032 h 384174"/>
              <a:gd name="connsiteX24" fmla="*/ 183059 w 326585"/>
              <a:gd name="connsiteY24" fmla="*/ 356288 h 384174"/>
              <a:gd name="connsiteX25" fmla="*/ 176689 w 326585"/>
              <a:gd name="connsiteY25" fmla="*/ 381169 h 384174"/>
              <a:gd name="connsiteX26" fmla="*/ 150415 w 326585"/>
              <a:gd name="connsiteY26" fmla="*/ 376392 h 384174"/>
              <a:gd name="connsiteX27" fmla="*/ 97865 w 326585"/>
              <a:gd name="connsiteY27" fmla="*/ 290004 h 384174"/>
              <a:gd name="connsiteX28" fmla="*/ 83932 w 326585"/>
              <a:gd name="connsiteY28" fmla="*/ 188886 h 384174"/>
              <a:gd name="connsiteX29" fmla="*/ 71790 w 326585"/>
              <a:gd name="connsiteY29" fmla="*/ 126982 h 384174"/>
              <a:gd name="connsiteX30" fmla="*/ 103837 w 326585"/>
              <a:gd name="connsiteY30" fmla="*/ 53532 h 384174"/>
              <a:gd name="connsiteX31" fmla="*/ 147777 w 326585"/>
              <a:gd name="connsiteY31" fmla="*/ 41514 h 384174"/>
              <a:gd name="connsiteX32" fmla="*/ 15458 w 326585"/>
              <a:gd name="connsiteY32" fmla="*/ 32034 h 384174"/>
              <a:gd name="connsiteX33" fmla="*/ 55866 w 326585"/>
              <a:gd name="connsiteY33" fmla="*/ 55323 h 384174"/>
              <a:gd name="connsiteX34" fmla="*/ 66813 w 326585"/>
              <a:gd name="connsiteY34" fmla="*/ 62091 h 384174"/>
              <a:gd name="connsiteX35" fmla="*/ 71591 w 326585"/>
              <a:gd name="connsiteY35" fmla="*/ 67665 h 384174"/>
              <a:gd name="connsiteX36" fmla="*/ 59250 w 326585"/>
              <a:gd name="connsiteY36" fmla="*/ 77219 h 384174"/>
              <a:gd name="connsiteX37" fmla="*/ 4510 w 326585"/>
              <a:gd name="connsiteY37" fmla="*/ 44973 h 384174"/>
              <a:gd name="connsiteX38" fmla="*/ 2321 w 326585"/>
              <a:gd name="connsiteY38" fmla="*/ 33826 h 384174"/>
              <a:gd name="connsiteX39" fmla="*/ 15458 w 326585"/>
              <a:gd name="connsiteY39" fmla="*/ 32034 h 384174"/>
              <a:gd name="connsiteX40" fmla="*/ 63380 w 326585"/>
              <a:gd name="connsiteY40" fmla="*/ 37 h 384174"/>
              <a:gd name="connsiteX41" fmla="*/ 68406 w 326585"/>
              <a:gd name="connsiteY41" fmla="*/ 1779 h 384174"/>
              <a:gd name="connsiteX42" fmla="*/ 95079 w 326585"/>
              <a:gd name="connsiteY42" fmla="*/ 42186 h 384174"/>
              <a:gd name="connsiteX43" fmla="*/ 95875 w 326585"/>
              <a:gd name="connsiteY43" fmla="*/ 46366 h 384174"/>
              <a:gd name="connsiteX44" fmla="*/ 90103 w 326585"/>
              <a:gd name="connsiteY44" fmla="*/ 52338 h 384174"/>
              <a:gd name="connsiteX45" fmla="*/ 80548 w 326585"/>
              <a:gd name="connsiteY45" fmla="*/ 49949 h 384174"/>
              <a:gd name="connsiteX46" fmla="*/ 55468 w 326585"/>
              <a:gd name="connsiteY46" fmla="*/ 11930 h 384174"/>
              <a:gd name="connsiteX47" fmla="*/ 58056 w 326585"/>
              <a:gd name="connsiteY47" fmla="*/ 983 h 384174"/>
              <a:gd name="connsiteX48" fmla="*/ 63380 w 326585"/>
              <a:gd name="connsiteY48" fmla="*/ 37 h 38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26585" h="384174">
                <a:moveTo>
                  <a:pt x="9686" y="90755"/>
                </a:moveTo>
                <a:cubicBezTo>
                  <a:pt x="17250" y="91153"/>
                  <a:pt x="24814" y="91750"/>
                  <a:pt x="32378" y="92148"/>
                </a:cubicBezTo>
                <a:cubicBezTo>
                  <a:pt x="32179" y="92546"/>
                  <a:pt x="32179" y="92745"/>
                  <a:pt x="32179" y="93143"/>
                </a:cubicBezTo>
                <a:cubicBezTo>
                  <a:pt x="39146" y="93143"/>
                  <a:pt x="46312" y="92148"/>
                  <a:pt x="52880" y="93541"/>
                </a:cubicBezTo>
                <a:cubicBezTo>
                  <a:pt x="57061" y="94537"/>
                  <a:pt x="62833" y="98916"/>
                  <a:pt x="63431" y="102300"/>
                </a:cubicBezTo>
                <a:cubicBezTo>
                  <a:pt x="64227" y="108072"/>
                  <a:pt x="59251" y="111257"/>
                  <a:pt x="52880" y="110660"/>
                </a:cubicBezTo>
                <a:cubicBezTo>
                  <a:pt x="38151" y="109465"/>
                  <a:pt x="23222" y="109067"/>
                  <a:pt x="8492" y="107475"/>
                </a:cubicBezTo>
                <a:cubicBezTo>
                  <a:pt x="5307" y="107077"/>
                  <a:pt x="729" y="102499"/>
                  <a:pt x="132" y="99115"/>
                </a:cubicBezTo>
                <a:cubicBezTo>
                  <a:pt x="-864" y="93143"/>
                  <a:pt x="3914" y="90556"/>
                  <a:pt x="9686" y="90755"/>
                </a:cubicBezTo>
                <a:close/>
                <a:moveTo>
                  <a:pt x="147777" y="41514"/>
                </a:moveTo>
                <a:cubicBezTo>
                  <a:pt x="162358" y="41937"/>
                  <a:pt x="176789" y="46963"/>
                  <a:pt x="190822" y="57115"/>
                </a:cubicBezTo>
                <a:cubicBezTo>
                  <a:pt x="196993" y="61494"/>
                  <a:pt x="200774" y="61693"/>
                  <a:pt x="207144" y="57314"/>
                </a:cubicBezTo>
                <a:cubicBezTo>
                  <a:pt x="235608" y="37011"/>
                  <a:pt x="265267" y="37210"/>
                  <a:pt x="294926" y="54129"/>
                </a:cubicBezTo>
                <a:cubicBezTo>
                  <a:pt x="316025" y="66072"/>
                  <a:pt x="326973" y="85380"/>
                  <a:pt x="326575" y="109067"/>
                </a:cubicBezTo>
                <a:cubicBezTo>
                  <a:pt x="326176" y="127380"/>
                  <a:pt x="323788" y="146290"/>
                  <a:pt x="318214" y="163607"/>
                </a:cubicBezTo>
                <a:cubicBezTo>
                  <a:pt x="313039" y="180128"/>
                  <a:pt x="315030" y="196450"/>
                  <a:pt x="313835" y="212772"/>
                </a:cubicBezTo>
                <a:cubicBezTo>
                  <a:pt x="310452" y="261142"/>
                  <a:pt x="300101" y="307321"/>
                  <a:pt x="272234" y="347928"/>
                </a:cubicBezTo>
                <a:cubicBezTo>
                  <a:pt x="265068" y="358478"/>
                  <a:pt x="256111" y="368032"/>
                  <a:pt x="246755" y="376989"/>
                </a:cubicBezTo>
                <a:cubicBezTo>
                  <a:pt x="237997" y="385349"/>
                  <a:pt x="227845" y="386146"/>
                  <a:pt x="220481" y="380771"/>
                </a:cubicBezTo>
                <a:cubicBezTo>
                  <a:pt x="211523" y="374402"/>
                  <a:pt x="212519" y="365643"/>
                  <a:pt x="214907" y="356487"/>
                </a:cubicBezTo>
                <a:cubicBezTo>
                  <a:pt x="221476" y="330212"/>
                  <a:pt x="224262" y="303540"/>
                  <a:pt x="217495" y="276867"/>
                </a:cubicBezTo>
                <a:cubicBezTo>
                  <a:pt x="215703" y="269900"/>
                  <a:pt x="212917" y="263132"/>
                  <a:pt x="209533" y="256564"/>
                </a:cubicBezTo>
                <a:cubicBezTo>
                  <a:pt x="204158" y="246014"/>
                  <a:pt x="194206" y="245815"/>
                  <a:pt x="188433" y="256564"/>
                </a:cubicBezTo>
                <a:cubicBezTo>
                  <a:pt x="176490" y="278260"/>
                  <a:pt x="174699" y="301947"/>
                  <a:pt x="177486" y="326032"/>
                </a:cubicBezTo>
                <a:cubicBezTo>
                  <a:pt x="178680" y="336184"/>
                  <a:pt x="180869" y="346336"/>
                  <a:pt x="183059" y="356288"/>
                </a:cubicBezTo>
                <a:cubicBezTo>
                  <a:pt x="186045" y="369027"/>
                  <a:pt x="184452" y="376193"/>
                  <a:pt x="176689" y="381169"/>
                </a:cubicBezTo>
                <a:cubicBezTo>
                  <a:pt x="168926" y="385947"/>
                  <a:pt x="159571" y="384553"/>
                  <a:pt x="150415" y="376392"/>
                </a:cubicBezTo>
                <a:cubicBezTo>
                  <a:pt x="124140" y="352904"/>
                  <a:pt x="108415" y="323047"/>
                  <a:pt x="97865" y="290004"/>
                </a:cubicBezTo>
                <a:cubicBezTo>
                  <a:pt x="88709" y="260744"/>
                  <a:pt x="84330" y="231085"/>
                  <a:pt x="83932" y="188886"/>
                </a:cubicBezTo>
                <a:cubicBezTo>
                  <a:pt x="81344" y="175749"/>
                  <a:pt x="75174" y="151465"/>
                  <a:pt x="71790" y="126982"/>
                </a:cubicBezTo>
                <a:cubicBezTo>
                  <a:pt x="67610" y="96726"/>
                  <a:pt x="75372" y="69655"/>
                  <a:pt x="103837" y="53532"/>
                </a:cubicBezTo>
                <a:cubicBezTo>
                  <a:pt x="118467" y="45271"/>
                  <a:pt x="133197" y="41091"/>
                  <a:pt x="147777" y="41514"/>
                </a:cubicBezTo>
                <a:close/>
                <a:moveTo>
                  <a:pt x="15458" y="32034"/>
                </a:moveTo>
                <a:cubicBezTo>
                  <a:pt x="29392" y="39001"/>
                  <a:pt x="42529" y="47361"/>
                  <a:pt x="55866" y="55323"/>
                </a:cubicBezTo>
                <a:cubicBezTo>
                  <a:pt x="59648" y="57513"/>
                  <a:pt x="63429" y="59504"/>
                  <a:pt x="66813" y="62091"/>
                </a:cubicBezTo>
                <a:cubicBezTo>
                  <a:pt x="69202" y="63883"/>
                  <a:pt x="70595" y="66470"/>
                  <a:pt x="71591" y="67665"/>
                </a:cubicBezTo>
                <a:cubicBezTo>
                  <a:pt x="71989" y="75826"/>
                  <a:pt x="65619" y="80802"/>
                  <a:pt x="59250" y="77219"/>
                </a:cubicBezTo>
                <a:cubicBezTo>
                  <a:pt x="40737" y="67068"/>
                  <a:pt x="22425" y="56319"/>
                  <a:pt x="4510" y="44973"/>
                </a:cubicBezTo>
                <a:cubicBezTo>
                  <a:pt x="2321" y="43579"/>
                  <a:pt x="2918" y="37608"/>
                  <a:pt x="2321" y="33826"/>
                </a:cubicBezTo>
                <a:cubicBezTo>
                  <a:pt x="6700" y="33229"/>
                  <a:pt x="12273" y="30442"/>
                  <a:pt x="15458" y="32034"/>
                </a:cubicBezTo>
                <a:close/>
                <a:moveTo>
                  <a:pt x="63380" y="37"/>
                </a:moveTo>
                <a:cubicBezTo>
                  <a:pt x="65570" y="187"/>
                  <a:pt x="67710" y="784"/>
                  <a:pt x="68406" y="1779"/>
                </a:cubicBezTo>
                <a:cubicBezTo>
                  <a:pt x="77762" y="14916"/>
                  <a:pt x="86321" y="28651"/>
                  <a:pt x="95079" y="42186"/>
                </a:cubicBezTo>
                <a:cubicBezTo>
                  <a:pt x="95477" y="42783"/>
                  <a:pt x="95278" y="43978"/>
                  <a:pt x="95875" y="46366"/>
                </a:cubicBezTo>
                <a:cubicBezTo>
                  <a:pt x="94283" y="47959"/>
                  <a:pt x="92690" y="51740"/>
                  <a:pt x="90103" y="52338"/>
                </a:cubicBezTo>
                <a:cubicBezTo>
                  <a:pt x="87117" y="52935"/>
                  <a:pt x="82141" y="52138"/>
                  <a:pt x="80548" y="49949"/>
                </a:cubicBezTo>
                <a:cubicBezTo>
                  <a:pt x="71591" y="37608"/>
                  <a:pt x="63231" y="24869"/>
                  <a:pt x="55468" y="11930"/>
                </a:cubicBezTo>
                <a:cubicBezTo>
                  <a:pt x="54074" y="9542"/>
                  <a:pt x="55667" y="3371"/>
                  <a:pt x="58056" y="983"/>
                </a:cubicBezTo>
                <a:cubicBezTo>
                  <a:pt x="58952" y="187"/>
                  <a:pt x="61191" y="-112"/>
                  <a:pt x="63380" y="37"/>
                </a:cubicBezTo>
                <a:close/>
              </a:path>
            </a:pathLst>
          </a:custGeom>
          <a:solidFill>
            <a:srgbClr val="C00000"/>
          </a:solidFill>
          <a:ln w="9525" cap="flat">
            <a:noFill/>
            <a:prstDash val="solid"/>
            <a:miter/>
          </a:ln>
        </p:spPr>
        <p:txBody>
          <a:bodyPr rtlCol="0" anchor="ctr"/>
          <a:lstStyle/>
          <a:p>
            <a:pPr defTabSz="685800" fontAlgn="auto">
              <a:spcBef>
                <a:spcPts val="0"/>
              </a:spcBef>
              <a:spcAft>
                <a:spcPts val="0"/>
              </a:spcAft>
            </a:pPr>
            <a:endParaRPr lang="en-US" sz="2000">
              <a:solidFill>
                <a:prstClr val="black"/>
              </a:solidFill>
              <a:latin typeface="Arial"/>
              <a:cs typeface="+mn-cs"/>
            </a:endParaRPr>
          </a:p>
        </p:txBody>
      </p:sp>
      <p:grpSp>
        <p:nvGrpSpPr>
          <p:cNvPr id="87" name="Graphic 14">
            <a:extLst>
              <a:ext uri="{FF2B5EF4-FFF2-40B4-BE49-F238E27FC236}">
                <a16:creationId xmlns:a16="http://schemas.microsoft.com/office/drawing/2014/main" id="{54B8487D-C809-42EF-B234-5C207383DF66}"/>
              </a:ext>
            </a:extLst>
          </p:cNvPr>
          <p:cNvGrpSpPr/>
          <p:nvPr/>
        </p:nvGrpSpPr>
        <p:grpSpPr>
          <a:xfrm>
            <a:off x="1438591" y="0"/>
            <a:ext cx="7750691" cy="6858000"/>
            <a:chOff x="2444748" y="555045"/>
            <a:chExt cx="7282048" cy="5727454"/>
          </a:xfrm>
        </p:grpSpPr>
        <p:sp>
          <p:nvSpPr>
            <p:cNvPr id="88" name="Freeform: Shape 87">
              <a:extLst>
                <a:ext uri="{FF2B5EF4-FFF2-40B4-BE49-F238E27FC236}">
                  <a16:creationId xmlns:a16="http://schemas.microsoft.com/office/drawing/2014/main" id="{72FB097D-FA63-4BD2-B879-EECA93B90B45}"/>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defTabSz="685800" fontAlgn="auto">
                <a:spcBef>
                  <a:spcPts val="0"/>
                </a:spcBef>
                <a:spcAft>
                  <a:spcPts val="0"/>
                </a:spcAft>
              </a:pPr>
              <a:endParaRPr lang="en-US" sz="1350">
                <a:solidFill>
                  <a:prstClr val="black"/>
                </a:solidFill>
                <a:latin typeface="Arial"/>
                <a:cs typeface="+mn-cs"/>
              </a:endParaRPr>
            </a:p>
          </p:txBody>
        </p:sp>
        <p:sp>
          <p:nvSpPr>
            <p:cNvPr id="89" name="Freeform: Shape 88">
              <a:extLst>
                <a:ext uri="{FF2B5EF4-FFF2-40B4-BE49-F238E27FC236}">
                  <a16:creationId xmlns:a16="http://schemas.microsoft.com/office/drawing/2014/main" id="{0E5276B0-723A-4979-9F6B-2F4CC030BD5D}"/>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a:cs typeface="+mn-cs"/>
              </a:endParaRPr>
            </a:p>
          </p:txBody>
        </p:sp>
        <p:sp>
          <p:nvSpPr>
            <p:cNvPr id="90" name="Freeform: Shape 89">
              <a:extLst>
                <a:ext uri="{FF2B5EF4-FFF2-40B4-BE49-F238E27FC236}">
                  <a16:creationId xmlns:a16="http://schemas.microsoft.com/office/drawing/2014/main" id="{CA11578C-997F-44F9-B0D8-4F5C9B320BE2}"/>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defTabSz="685800" fontAlgn="auto">
                <a:spcBef>
                  <a:spcPts val="0"/>
                </a:spcBef>
                <a:spcAft>
                  <a:spcPts val="0"/>
                </a:spcAft>
              </a:pPr>
              <a:endParaRPr lang="en-US" sz="1350">
                <a:solidFill>
                  <a:prstClr val="black"/>
                </a:solidFill>
                <a:latin typeface="Arial"/>
                <a:cs typeface="+mn-cs"/>
              </a:endParaRPr>
            </a:p>
          </p:txBody>
        </p:sp>
        <p:sp>
          <p:nvSpPr>
            <p:cNvPr id="91" name="Freeform: Shape 90">
              <a:extLst>
                <a:ext uri="{FF2B5EF4-FFF2-40B4-BE49-F238E27FC236}">
                  <a16:creationId xmlns:a16="http://schemas.microsoft.com/office/drawing/2014/main" id="{6AC4ACDF-E71A-42C2-8D0D-1C0450A14FAD}"/>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a:cs typeface="+mn-cs"/>
              </a:endParaRPr>
            </a:p>
          </p:txBody>
        </p:sp>
        <p:sp>
          <p:nvSpPr>
            <p:cNvPr id="92" name="Freeform: Shape 91">
              <a:extLst>
                <a:ext uri="{FF2B5EF4-FFF2-40B4-BE49-F238E27FC236}">
                  <a16:creationId xmlns:a16="http://schemas.microsoft.com/office/drawing/2014/main" id="{E336124C-4C7A-411F-871E-3C9884757AD1}"/>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a:cs typeface="+mn-cs"/>
              </a:endParaRPr>
            </a:p>
          </p:txBody>
        </p:sp>
        <p:sp>
          <p:nvSpPr>
            <p:cNvPr id="93" name="Freeform: Shape 92">
              <a:extLst>
                <a:ext uri="{FF2B5EF4-FFF2-40B4-BE49-F238E27FC236}">
                  <a16:creationId xmlns:a16="http://schemas.microsoft.com/office/drawing/2014/main" id="{6596DA09-C420-41BD-8178-6369B568DBE6}"/>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a:cs typeface="+mn-cs"/>
              </a:endParaRPr>
            </a:p>
          </p:txBody>
        </p:sp>
        <p:sp>
          <p:nvSpPr>
            <p:cNvPr id="94" name="Freeform: Shape 93">
              <a:extLst>
                <a:ext uri="{FF2B5EF4-FFF2-40B4-BE49-F238E27FC236}">
                  <a16:creationId xmlns:a16="http://schemas.microsoft.com/office/drawing/2014/main" id="{F86C634E-9E9E-4D95-82A3-0C59BFB0D191}"/>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a:cs typeface="+mn-cs"/>
              </a:endParaRPr>
            </a:p>
          </p:txBody>
        </p:sp>
        <p:sp>
          <p:nvSpPr>
            <p:cNvPr id="95" name="Freeform: Shape 94">
              <a:extLst>
                <a:ext uri="{FF2B5EF4-FFF2-40B4-BE49-F238E27FC236}">
                  <a16:creationId xmlns:a16="http://schemas.microsoft.com/office/drawing/2014/main" id="{29E49547-E05A-4928-83B3-CFB4119183FC}"/>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a:cs typeface="+mn-cs"/>
              </a:endParaRPr>
            </a:p>
          </p:txBody>
        </p:sp>
      </p:grpSp>
      <p:graphicFrame>
        <p:nvGraphicFramePr>
          <p:cNvPr id="2" name="Table 1">
            <a:extLst>
              <a:ext uri="{FF2B5EF4-FFF2-40B4-BE49-F238E27FC236}">
                <a16:creationId xmlns:a16="http://schemas.microsoft.com/office/drawing/2014/main" id="{E8819650-1FE0-86AF-62DF-F43451C5D0F7}"/>
              </a:ext>
            </a:extLst>
          </p:cNvPr>
          <p:cNvGraphicFramePr>
            <a:graphicFrameLocks noGrp="1"/>
          </p:cNvGraphicFramePr>
          <p:nvPr>
            <p:extLst>
              <p:ext uri="{D42A27DB-BD31-4B8C-83A1-F6EECF244321}">
                <p14:modId xmlns:p14="http://schemas.microsoft.com/office/powerpoint/2010/main" val="2627017784"/>
              </p:ext>
            </p:extLst>
          </p:nvPr>
        </p:nvGraphicFramePr>
        <p:xfrm>
          <a:off x="1778436" y="460364"/>
          <a:ext cx="7088382" cy="4551656"/>
        </p:xfrm>
        <a:graphic>
          <a:graphicData uri="http://schemas.openxmlformats.org/drawingml/2006/table">
            <a:tbl>
              <a:tblPr>
                <a:tableStyleId>{8FD4443E-F989-4FC4-A0C8-D5A2AF1F390B}</a:tableStyleId>
              </a:tblPr>
              <a:tblGrid>
                <a:gridCol w="2180044">
                  <a:extLst>
                    <a:ext uri="{9D8B030D-6E8A-4147-A177-3AD203B41FA5}">
                      <a16:colId xmlns:a16="http://schemas.microsoft.com/office/drawing/2014/main" val="701497260"/>
                    </a:ext>
                  </a:extLst>
                </a:gridCol>
                <a:gridCol w="4908338">
                  <a:extLst>
                    <a:ext uri="{9D8B030D-6E8A-4147-A177-3AD203B41FA5}">
                      <a16:colId xmlns:a16="http://schemas.microsoft.com/office/drawing/2014/main" val="2492932945"/>
                    </a:ext>
                  </a:extLst>
                </a:gridCol>
              </a:tblGrid>
              <a:tr h="340459">
                <a:tc>
                  <a:txBody>
                    <a:bodyPr/>
                    <a:lstStyle>
                      <a:lvl1pPr marL="0" algn="l" defTabSz="685800" rtl="0" eaLnBrk="1" latinLnBrk="0" hangingPunct="1">
                        <a:defRPr sz="1350" kern="1200">
                          <a:solidFill>
                            <a:schemeClr val="dk1"/>
                          </a:solidFill>
                          <a:latin typeface="Century Gothic" panose="020B0502020202020204"/>
                        </a:defRPr>
                      </a:lvl1pPr>
                      <a:lvl2pPr marL="342900" algn="l" defTabSz="685800" rtl="0" eaLnBrk="1" latinLnBrk="0" hangingPunct="1">
                        <a:defRPr sz="1350" kern="1200">
                          <a:solidFill>
                            <a:schemeClr val="dk1"/>
                          </a:solidFill>
                          <a:latin typeface="Century Gothic" panose="020B0502020202020204"/>
                        </a:defRPr>
                      </a:lvl2pPr>
                      <a:lvl3pPr marL="685800" algn="l" defTabSz="685800" rtl="0" eaLnBrk="1" latinLnBrk="0" hangingPunct="1">
                        <a:defRPr sz="1350" kern="1200">
                          <a:solidFill>
                            <a:schemeClr val="dk1"/>
                          </a:solidFill>
                          <a:latin typeface="Century Gothic" panose="020B0502020202020204"/>
                        </a:defRPr>
                      </a:lvl3pPr>
                      <a:lvl4pPr marL="1028700" algn="l" defTabSz="685800" rtl="0" eaLnBrk="1" latinLnBrk="0" hangingPunct="1">
                        <a:defRPr sz="1350" kern="1200">
                          <a:solidFill>
                            <a:schemeClr val="dk1"/>
                          </a:solidFill>
                          <a:latin typeface="Century Gothic" panose="020B0502020202020204"/>
                        </a:defRPr>
                      </a:lvl4pPr>
                      <a:lvl5pPr marL="1371600" algn="l" defTabSz="685800" rtl="0" eaLnBrk="1" latinLnBrk="0" hangingPunct="1">
                        <a:defRPr sz="1350" kern="1200">
                          <a:solidFill>
                            <a:schemeClr val="dk1"/>
                          </a:solidFill>
                          <a:latin typeface="Century Gothic" panose="020B0502020202020204"/>
                        </a:defRPr>
                      </a:lvl5pPr>
                      <a:lvl6pPr marL="1714500" algn="l" defTabSz="685800" rtl="0" eaLnBrk="1" latinLnBrk="0" hangingPunct="1">
                        <a:defRPr sz="1350" kern="1200">
                          <a:solidFill>
                            <a:schemeClr val="dk1"/>
                          </a:solidFill>
                          <a:latin typeface="Century Gothic" panose="020B0502020202020204"/>
                        </a:defRPr>
                      </a:lvl6pPr>
                      <a:lvl7pPr marL="2057400" algn="l" defTabSz="685800" rtl="0" eaLnBrk="1" latinLnBrk="0" hangingPunct="1">
                        <a:defRPr sz="1350" kern="1200">
                          <a:solidFill>
                            <a:schemeClr val="dk1"/>
                          </a:solidFill>
                          <a:latin typeface="Century Gothic" panose="020B0502020202020204"/>
                        </a:defRPr>
                      </a:lvl7pPr>
                      <a:lvl8pPr marL="2400300" algn="l" defTabSz="685800" rtl="0" eaLnBrk="1" latinLnBrk="0" hangingPunct="1">
                        <a:defRPr sz="1350" kern="1200">
                          <a:solidFill>
                            <a:schemeClr val="dk1"/>
                          </a:solidFill>
                          <a:latin typeface="Century Gothic" panose="020B0502020202020204"/>
                        </a:defRPr>
                      </a:lvl8pPr>
                      <a:lvl9pPr marL="2743200" algn="l" defTabSz="685800" rtl="0" eaLnBrk="1" latinLnBrk="0" hangingPunct="1">
                        <a:defRPr sz="1350" kern="1200">
                          <a:solidFill>
                            <a:schemeClr val="dk1"/>
                          </a:solidFill>
                          <a:latin typeface="Century Gothic" panose="020B0502020202020204"/>
                        </a:defRPr>
                      </a:lvl9pPr>
                    </a:lstStyle>
                    <a:p>
                      <a:pPr algn="ctr" fontAlgn="b"/>
                      <a:r>
                        <a:rPr lang="en-GB" sz="1600" b="1" dirty="0">
                          <a:solidFill>
                            <a:schemeClr val="bg1"/>
                          </a:solidFill>
                          <a:effectLst/>
                        </a:rPr>
                        <a:t>Imaging Technique</a:t>
                      </a:r>
                      <a:endParaRPr lang="en-GB" sz="1600" b="1" dirty="0">
                        <a:solidFill>
                          <a:schemeClr val="bg1"/>
                        </a:solidFill>
                        <a:effectLst/>
                        <a:latin typeface="Arial" panose="020B0604020202020204" pitchFamily="34" charset="0"/>
                        <a:cs typeface="Arial" panose="020B0604020202020204" pitchFamily="34" charset="0"/>
                      </a:endParaRPr>
                    </a:p>
                  </a:txBody>
                  <a:tcPr marL="40043" marR="40043" marT="20021" marB="20021" anchor="b"/>
                </a:tc>
                <a:tc>
                  <a:txBody>
                    <a:bodyPr/>
                    <a:lstStyle>
                      <a:lvl1pPr marL="0" algn="l" defTabSz="685800" rtl="0" eaLnBrk="1" latinLnBrk="0" hangingPunct="1">
                        <a:defRPr sz="1350" kern="1200">
                          <a:solidFill>
                            <a:schemeClr val="dk1"/>
                          </a:solidFill>
                          <a:latin typeface="Century Gothic" panose="020B0502020202020204"/>
                        </a:defRPr>
                      </a:lvl1pPr>
                      <a:lvl2pPr marL="342900" algn="l" defTabSz="685800" rtl="0" eaLnBrk="1" latinLnBrk="0" hangingPunct="1">
                        <a:defRPr sz="1350" kern="1200">
                          <a:solidFill>
                            <a:schemeClr val="dk1"/>
                          </a:solidFill>
                          <a:latin typeface="Century Gothic" panose="020B0502020202020204"/>
                        </a:defRPr>
                      </a:lvl2pPr>
                      <a:lvl3pPr marL="685800" algn="l" defTabSz="685800" rtl="0" eaLnBrk="1" latinLnBrk="0" hangingPunct="1">
                        <a:defRPr sz="1350" kern="1200">
                          <a:solidFill>
                            <a:schemeClr val="dk1"/>
                          </a:solidFill>
                          <a:latin typeface="Century Gothic" panose="020B0502020202020204"/>
                        </a:defRPr>
                      </a:lvl3pPr>
                      <a:lvl4pPr marL="1028700" algn="l" defTabSz="685800" rtl="0" eaLnBrk="1" latinLnBrk="0" hangingPunct="1">
                        <a:defRPr sz="1350" kern="1200">
                          <a:solidFill>
                            <a:schemeClr val="dk1"/>
                          </a:solidFill>
                          <a:latin typeface="Century Gothic" panose="020B0502020202020204"/>
                        </a:defRPr>
                      </a:lvl4pPr>
                      <a:lvl5pPr marL="1371600" algn="l" defTabSz="685800" rtl="0" eaLnBrk="1" latinLnBrk="0" hangingPunct="1">
                        <a:defRPr sz="1350" kern="1200">
                          <a:solidFill>
                            <a:schemeClr val="dk1"/>
                          </a:solidFill>
                          <a:latin typeface="Century Gothic" panose="020B0502020202020204"/>
                        </a:defRPr>
                      </a:lvl5pPr>
                      <a:lvl6pPr marL="1714500" algn="l" defTabSz="685800" rtl="0" eaLnBrk="1" latinLnBrk="0" hangingPunct="1">
                        <a:defRPr sz="1350" kern="1200">
                          <a:solidFill>
                            <a:schemeClr val="dk1"/>
                          </a:solidFill>
                          <a:latin typeface="Century Gothic" panose="020B0502020202020204"/>
                        </a:defRPr>
                      </a:lvl6pPr>
                      <a:lvl7pPr marL="2057400" algn="l" defTabSz="685800" rtl="0" eaLnBrk="1" latinLnBrk="0" hangingPunct="1">
                        <a:defRPr sz="1350" kern="1200">
                          <a:solidFill>
                            <a:schemeClr val="dk1"/>
                          </a:solidFill>
                          <a:latin typeface="Century Gothic" panose="020B0502020202020204"/>
                        </a:defRPr>
                      </a:lvl7pPr>
                      <a:lvl8pPr marL="2400300" algn="l" defTabSz="685800" rtl="0" eaLnBrk="1" latinLnBrk="0" hangingPunct="1">
                        <a:defRPr sz="1350" kern="1200">
                          <a:solidFill>
                            <a:schemeClr val="dk1"/>
                          </a:solidFill>
                          <a:latin typeface="Century Gothic" panose="020B0502020202020204"/>
                        </a:defRPr>
                      </a:lvl8pPr>
                      <a:lvl9pPr marL="2743200" algn="l" defTabSz="685800" rtl="0" eaLnBrk="1" latinLnBrk="0" hangingPunct="1">
                        <a:defRPr sz="1350" kern="1200">
                          <a:solidFill>
                            <a:schemeClr val="dk1"/>
                          </a:solidFill>
                          <a:latin typeface="Century Gothic" panose="020B0502020202020204"/>
                        </a:defRPr>
                      </a:lvl9pPr>
                    </a:lstStyle>
                    <a:p>
                      <a:pPr algn="ctr" fontAlgn="b"/>
                      <a:r>
                        <a:rPr lang="en-GB" sz="1600" b="1" dirty="0">
                          <a:solidFill>
                            <a:schemeClr val="bg1"/>
                          </a:solidFill>
                          <a:effectLst/>
                        </a:rPr>
                        <a:t>Benefits in Surgical Orthodontics</a:t>
                      </a:r>
                      <a:endParaRPr lang="en-GB" sz="1600" b="1" dirty="0">
                        <a:solidFill>
                          <a:schemeClr val="bg1"/>
                        </a:solidFill>
                        <a:effectLst/>
                        <a:latin typeface="Arial" panose="020B0604020202020204" pitchFamily="34" charset="0"/>
                        <a:cs typeface="Arial" panose="020B0604020202020204" pitchFamily="34" charset="0"/>
                      </a:endParaRPr>
                    </a:p>
                  </a:txBody>
                  <a:tcPr marL="40043" marR="40043" marT="20021" marB="20021" anchor="b"/>
                </a:tc>
                <a:extLst>
                  <a:ext uri="{0D108BD9-81ED-4DB2-BD59-A6C34878D82A}">
                    <a16:rowId xmlns:a16="http://schemas.microsoft.com/office/drawing/2014/main" val="1894686004"/>
                  </a:ext>
                </a:extLst>
              </a:tr>
              <a:tr h="1667765">
                <a:tc>
                  <a:txBody>
                    <a:bodyPr/>
                    <a:lstStyle>
                      <a:lvl1pPr marL="0" algn="l" defTabSz="685800" rtl="0" eaLnBrk="1" latinLnBrk="0" hangingPunct="1">
                        <a:defRPr sz="1350" kern="1200">
                          <a:solidFill>
                            <a:schemeClr val="dk1"/>
                          </a:solidFill>
                          <a:latin typeface="Century Gothic" panose="020B0502020202020204"/>
                        </a:defRPr>
                      </a:lvl1pPr>
                      <a:lvl2pPr marL="342900" algn="l" defTabSz="685800" rtl="0" eaLnBrk="1" latinLnBrk="0" hangingPunct="1">
                        <a:defRPr sz="1350" kern="1200">
                          <a:solidFill>
                            <a:schemeClr val="dk1"/>
                          </a:solidFill>
                          <a:latin typeface="Century Gothic" panose="020B0502020202020204"/>
                        </a:defRPr>
                      </a:lvl2pPr>
                      <a:lvl3pPr marL="685800" algn="l" defTabSz="685800" rtl="0" eaLnBrk="1" latinLnBrk="0" hangingPunct="1">
                        <a:defRPr sz="1350" kern="1200">
                          <a:solidFill>
                            <a:schemeClr val="dk1"/>
                          </a:solidFill>
                          <a:latin typeface="Century Gothic" panose="020B0502020202020204"/>
                        </a:defRPr>
                      </a:lvl3pPr>
                      <a:lvl4pPr marL="1028700" algn="l" defTabSz="685800" rtl="0" eaLnBrk="1" latinLnBrk="0" hangingPunct="1">
                        <a:defRPr sz="1350" kern="1200">
                          <a:solidFill>
                            <a:schemeClr val="dk1"/>
                          </a:solidFill>
                          <a:latin typeface="Century Gothic" panose="020B0502020202020204"/>
                        </a:defRPr>
                      </a:lvl4pPr>
                      <a:lvl5pPr marL="1371600" algn="l" defTabSz="685800" rtl="0" eaLnBrk="1" latinLnBrk="0" hangingPunct="1">
                        <a:defRPr sz="1350" kern="1200">
                          <a:solidFill>
                            <a:schemeClr val="dk1"/>
                          </a:solidFill>
                          <a:latin typeface="Century Gothic" panose="020B0502020202020204"/>
                        </a:defRPr>
                      </a:lvl5pPr>
                      <a:lvl6pPr marL="1714500" algn="l" defTabSz="685800" rtl="0" eaLnBrk="1" latinLnBrk="0" hangingPunct="1">
                        <a:defRPr sz="1350" kern="1200">
                          <a:solidFill>
                            <a:schemeClr val="dk1"/>
                          </a:solidFill>
                          <a:latin typeface="Century Gothic" panose="020B0502020202020204"/>
                        </a:defRPr>
                      </a:lvl6pPr>
                      <a:lvl7pPr marL="2057400" algn="l" defTabSz="685800" rtl="0" eaLnBrk="1" latinLnBrk="0" hangingPunct="1">
                        <a:defRPr sz="1350" kern="1200">
                          <a:solidFill>
                            <a:schemeClr val="dk1"/>
                          </a:solidFill>
                          <a:latin typeface="Century Gothic" panose="020B0502020202020204"/>
                        </a:defRPr>
                      </a:lvl7pPr>
                      <a:lvl8pPr marL="2400300" algn="l" defTabSz="685800" rtl="0" eaLnBrk="1" latinLnBrk="0" hangingPunct="1">
                        <a:defRPr sz="1350" kern="1200">
                          <a:solidFill>
                            <a:schemeClr val="dk1"/>
                          </a:solidFill>
                          <a:latin typeface="Century Gothic" panose="020B0502020202020204"/>
                        </a:defRPr>
                      </a:lvl8pPr>
                      <a:lvl9pPr marL="2743200" algn="l" defTabSz="685800" rtl="0" eaLnBrk="1" latinLnBrk="0" hangingPunct="1">
                        <a:defRPr sz="1350" kern="1200">
                          <a:solidFill>
                            <a:schemeClr val="dk1"/>
                          </a:solidFill>
                          <a:latin typeface="Century Gothic" panose="020B0502020202020204"/>
                        </a:defRPr>
                      </a:lvl9pPr>
                    </a:lstStyle>
                    <a:p>
                      <a:pPr algn="ctr" fontAlgn="base"/>
                      <a:r>
                        <a:rPr lang="en-GB" sz="1600" b="1" dirty="0">
                          <a:solidFill>
                            <a:schemeClr val="bg1"/>
                          </a:solidFill>
                          <a:effectLst/>
                        </a:rPr>
                        <a:t>OPG (Orthopantomography)</a:t>
                      </a:r>
                      <a:endParaRPr lang="en-GB" sz="1600" b="1" dirty="0">
                        <a:solidFill>
                          <a:schemeClr val="bg1"/>
                        </a:solidFill>
                        <a:effectLst/>
                        <a:latin typeface="Arial" panose="020B0604020202020204" pitchFamily="34" charset="0"/>
                        <a:cs typeface="Arial" panose="020B0604020202020204" pitchFamily="34" charset="0"/>
                      </a:endParaRPr>
                    </a:p>
                  </a:txBody>
                  <a:tcPr marL="40043" marR="40043" marT="20021" marB="20021" anchor="ctr"/>
                </a:tc>
                <a:tc>
                  <a:txBody>
                    <a:bodyPr/>
                    <a:lstStyle>
                      <a:lvl1pPr marL="0" algn="l" defTabSz="685800" rtl="0" eaLnBrk="1" latinLnBrk="0" hangingPunct="1">
                        <a:defRPr sz="1350" kern="1200">
                          <a:solidFill>
                            <a:schemeClr val="dk1"/>
                          </a:solidFill>
                          <a:latin typeface="Century Gothic" panose="020B0502020202020204"/>
                        </a:defRPr>
                      </a:lvl1pPr>
                      <a:lvl2pPr marL="342900" algn="l" defTabSz="685800" rtl="0" eaLnBrk="1" latinLnBrk="0" hangingPunct="1">
                        <a:defRPr sz="1350" kern="1200">
                          <a:solidFill>
                            <a:schemeClr val="dk1"/>
                          </a:solidFill>
                          <a:latin typeface="Century Gothic" panose="020B0502020202020204"/>
                        </a:defRPr>
                      </a:lvl2pPr>
                      <a:lvl3pPr marL="685800" algn="l" defTabSz="685800" rtl="0" eaLnBrk="1" latinLnBrk="0" hangingPunct="1">
                        <a:defRPr sz="1350" kern="1200">
                          <a:solidFill>
                            <a:schemeClr val="dk1"/>
                          </a:solidFill>
                          <a:latin typeface="Century Gothic" panose="020B0502020202020204"/>
                        </a:defRPr>
                      </a:lvl3pPr>
                      <a:lvl4pPr marL="1028700" algn="l" defTabSz="685800" rtl="0" eaLnBrk="1" latinLnBrk="0" hangingPunct="1">
                        <a:defRPr sz="1350" kern="1200">
                          <a:solidFill>
                            <a:schemeClr val="dk1"/>
                          </a:solidFill>
                          <a:latin typeface="Century Gothic" panose="020B0502020202020204"/>
                        </a:defRPr>
                      </a:lvl4pPr>
                      <a:lvl5pPr marL="1371600" algn="l" defTabSz="685800" rtl="0" eaLnBrk="1" latinLnBrk="0" hangingPunct="1">
                        <a:defRPr sz="1350" kern="1200">
                          <a:solidFill>
                            <a:schemeClr val="dk1"/>
                          </a:solidFill>
                          <a:latin typeface="Century Gothic" panose="020B0502020202020204"/>
                        </a:defRPr>
                      </a:lvl5pPr>
                      <a:lvl6pPr marL="1714500" algn="l" defTabSz="685800" rtl="0" eaLnBrk="1" latinLnBrk="0" hangingPunct="1">
                        <a:defRPr sz="1350" kern="1200">
                          <a:solidFill>
                            <a:schemeClr val="dk1"/>
                          </a:solidFill>
                          <a:latin typeface="Century Gothic" panose="020B0502020202020204"/>
                        </a:defRPr>
                      </a:lvl6pPr>
                      <a:lvl7pPr marL="2057400" algn="l" defTabSz="685800" rtl="0" eaLnBrk="1" latinLnBrk="0" hangingPunct="1">
                        <a:defRPr sz="1350" kern="1200">
                          <a:solidFill>
                            <a:schemeClr val="dk1"/>
                          </a:solidFill>
                          <a:latin typeface="Century Gothic" panose="020B0502020202020204"/>
                        </a:defRPr>
                      </a:lvl7pPr>
                      <a:lvl8pPr marL="2400300" algn="l" defTabSz="685800" rtl="0" eaLnBrk="1" latinLnBrk="0" hangingPunct="1">
                        <a:defRPr sz="1350" kern="1200">
                          <a:solidFill>
                            <a:schemeClr val="dk1"/>
                          </a:solidFill>
                          <a:latin typeface="Century Gothic" panose="020B0502020202020204"/>
                        </a:defRPr>
                      </a:lvl8pPr>
                      <a:lvl9pPr marL="2743200" algn="l" defTabSz="685800" rtl="0" eaLnBrk="1" latinLnBrk="0" hangingPunct="1">
                        <a:defRPr sz="1350" kern="1200">
                          <a:solidFill>
                            <a:schemeClr val="dk1"/>
                          </a:solidFill>
                          <a:latin typeface="Century Gothic" panose="020B0502020202020204"/>
                        </a:defRPr>
                      </a:lvl9pPr>
                    </a:lstStyle>
                    <a:p>
                      <a:pPr marL="342900" indent="-342900" fontAlgn="base">
                        <a:buAutoNum type="arabicPeriod"/>
                      </a:pPr>
                      <a:r>
                        <a:rPr lang="en-US" sz="1600" b="1" dirty="0">
                          <a:solidFill>
                            <a:schemeClr val="bg1"/>
                          </a:solidFill>
                          <a:effectLst/>
                        </a:rPr>
                        <a:t>Comprehensive view of entire dentition and jaws. </a:t>
                      </a:r>
                    </a:p>
                    <a:p>
                      <a:pPr marL="342900" indent="-342900" fontAlgn="base">
                        <a:buAutoNum type="arabicPeriod"/>
                      </a:pPr>
                      <a:r>
                        <a:rPr lang="en-US" sz="1600" b="1" dirty="0">
                          <a:solidFill>
                            <a:schemeClr val="bg1"/>
                          </a:solidFill>
                          <a:effectLst/>
                        </a:rPr>
                        <a:t>Assessment of skeletal relationships. </a:t>
                      </a:r>
                    </a:p>
                    <a:p>
                      <a:pPr marL="342900" indent="-342900" fontAlgn="base">
                        <a:buAutoNum type="arabicPeriod"/>
                      </a:pPr>
                      <a:r>
                        <a:rPr lang="en-US" sz="1600" b="1" dirty="0">
                          <a:solidFill>
                            <a:schemeClr val="bg1"/>
                          </a:solidFill>
                          <a:effectLst/>
                        </a:rPr>
                        <a:t>Detection of impacted teeth. </a:t>
                      </a:r>
                    </a:p>
                    <a:p>
                      <a:pPr marL="342900" indent="-342900" fontAlgn="base">
                        <a:buAutoNum type="arabicPeriod"/>
                      </a:pPr>
                      <a:r>
                        <a:rPr lang="en-US" sz="1600" b="1" dirty="0">
                          <a:solidFill>
                            <a:schemeClr val="bg1"/>
                          </a:solidFill>
                          <a:effectLst/>
                        </a:rPr>
                        <a:t>Evaluation of bone density and quality.</a:t>
                      </a:r>
                    </a:p>
                    <a:p>
                      <a:pPr marL="342900" indent="-342900" fontAlgn="base">
                        <a:buAutoNum type="arabicPeriod"/>
                      </a:pPr>
                      <a:r>
                        <a:rPr lang="en-US" sz="1600" b="1" dirty="0">
                          <a:solidFill>
                            <a:schemeClr val="bg1"/>
                          </a:solidFill>
                          <a:effectLst/>
                        </a:rPr>
                        <a:t>Treatment planning tool. </a:t>
                      </a:r>
                    </a:p>
                    <a:p>
                      <a:pPr marL="342900" indent="-342900" fontAlgn="base">
                        <a:buAutoNum type="arabicPeriod"/>
                      </a:pPr>
                      <a:r>
                        <a:rPr lang="en-US" sz="1600" b="1" dirty="0">
                          <a:solidFill>
                            <a:schemeClr val="bg1"/>
                          </a:solidFill>
                          <a:effectLst/>
                        </a:rPr>
                        <a:t>Monitoring treatment progress.</a:t>
                      </a:r>
                      <a:endParaRPr lang="en-US" sz="1600" b="1" dirty="0">
                        <a:solidFill>
                          <a:schemeClr val="bg1"/>
                        </a:solidFill>
                        <a:effectLst/>
                        <a:latin typeface="Arial" panose="020B0604020202020204" pitchFamily="34" charset="0"/>
                        <a:cs typeface="Arial" panose="020B0604020202020204" pitchFamily="34" charset="0"/>
                      </a:endParaRPr>
                    </a:p>
                  </a:txBody>
                  <a:tcPr marL="40043" marR="40043" marT="20021" marB="20021" anchor="ctr"/>
                </a:tc>
                <a:extLst>
                  <a:ext uri="{0D108BD9-81ED-4DB2-BD59-A6C34878D82A}">
                    <a16:rowId xmlns:a16="http://schemas.microsoft.com/office/drawing/2014/main" val="3975523300"/>
                  </a:ext>
                </a:extLst>
              </a:tr>
              <a:tr h="2464275">
                <a:tc>
                  <a:txBody>
                    <a:bodyPr/>
                    <a:lstStyle>
                      <a:lvl1pPr marL="0" algn="l" defTabSz="685800" rtl="0" eaLnBrk="1" latinLnBrk="0" hangingPunct="1">
                        <a:defRPr sz="1350" kern="1200">
                          <a:solidFill>
                            <a:schemeClr val="dk1"/>
                          </a:solidFill>
                          <a:latin typeface="Century Gothic" panose="020B0502020202020204"/>
                        </a:defRPr>
                      </a:lvl1pPr>
                      <a:lvl2pPr marL="342900" algn="l" defTabSz="685800" rtl="0" eaLnBrk="1" latinLnBrk="0" hangingPunct="1">
                        <a:defRPr sz="1350" kern="1200">
                          <a:solidFill>
                            <a:schemeClr val="dk1"/>
                          </a:solidFill>
                          <a:latin typeface="Century Gothic" panose="020B0502020202020204"/>
                        </a:defRPr>
                      </a:lvl2pPr>
                      <a:lvl3pPr marL="685800" algn="l" defTabSz="685800" rtl="0" eaLnBrk="1" latinLnBrk="0" hangingPunct="1">
                        <a:defRPr sz="1350" kern="1200">
                          <a:solidFill>
                            <a:schemeClr val="dk1"/>
                          </a:solidFill>
                          <a:latin typeface="Century Gothic" panose="020B0502020202020204"/>
                        </a:defRPr>
                      </a:lvl3pPr>
                      <a:lvl4pPr marL="1028700" algn="l" defTabSz="685800" rtl="0" eaLnBrk="1" latinLnBrk="0" hangingPunct="1">
                        <a:defRPr sz="1350" kern="1200">
                          <a:solidFill>
                            <a:schemeClr val="dk1"/>
                          </a:solidFill>
                          <a:latin typeface="Century Gothic" panose="020B0502020202020204"/>
                        </a:defRPr>
                      </a:lvl4pPr>
                      <a:lvl5pPr marL="1371600" algn="l" defTabSz="685800" rtl="0" eaLnBrk="1" latinLnBrk="0" hangingPunct="1">
                        <a:defRPr sz="1350" kern="1200">
                          <a:solidFill>
                            <a:schemeClr val="dk1"/>
                          </a:solidFill>
                          <a:latin typeface="Century Gothic" panose="020B0502020202020204"/>
                        </a:defRPr>
                      </a:lvl5pPr>
                      <a:lvl6pPr marL="1714500" algn="l" defTabSz="685800" rtl="0" eaLnBrk="1" latinLnBrk="0" hangingPunct="1">
                        <a:defRPr sz="1350" kern="1200">
                          <a:solidFill>
                            <a:schemeClr val="dk1"/>
                          </a:solidFill>
                          <a:latin typeface="Century Gothic" panose="020B0502020202020204"/>
                        </a:defRPr>
                      </a:lvl6pPr>
                      <a:lvl7pPr marL="2057400" algn="l" defTabSz="685800" rtl="0" eaLnBrk="1" latinLnBrk="0" hangingPunct="1">
                        <a:defRPr sz="1350" kern="1200">
                          <a:solidFill>
                            <a:schemeClr val="dk1"/>
                          </a:solidFill>
                          <a:latin typeface="Century Gothic" panose="020B0502020202020204"/>
                        </a:defRPr>
                      </a:lvl7pPr>
                      <a:lvl8pPr marL="2400300" algn="l" defTabSz="685800" rtl="0" eaLnBrk="1" latinLnBrk="0" hangingPunct="1">
                        <a:defRPr sz="1350" kern="1200">
                          <a:solidFill>
                            <a:schemeClr val="dk1"/>
                          </a:solidFill>
                          <a:latin typeface="Century Gothic" panose="020B0502020202020204"/>
                        </a:defRPr>
                      </a:lvl8pPr>
                      <a:lvl9pPr marL="2743200" algn="l" defTabSz="685800" rtl="0" eaLnBrk="1" latinLnBrk="0" hangingPunct="1">
                        <a:defRPr sz="1350" kern="1200">
                          <a:solidFill>
                            <a:schemeClr val="dk1"/>
                          </a:solidFill>
                          <a:latin typeface="Century Gothic" panose="020B0502020202020204"/>
                        </a:defRPr>
                      </a:lvl9pPr>
                    </a:lstStyle>
                    <a:p>
                      <a:pPr algn="ctr" fontAlgn="base"/>
                      <a:r>
                        <a:rPr lang="en-GB" sz="1600" b="1" dirty="0">
                          <a:solidFill>
                            <a:schemeClr val="bg1"/>
                          </a:solidFill>
                          <a:effectLst/>
                        </a:rPr>
                        <a:t>Dental </a:t>
                      </a:r>
                    </a:p>
                    <a:p>
                      <a:pPr algn="ctr" fontAlgn="base"/>
                      <a:r>
                        <a:rPr lang="en-GB" sz="1600" b="1" dirty="0">
                          <a:solidFill>
                            <a:schemeClr val="bg1"/>
                          </a:solidFill>
                          <a:effectLst/>
                        </a:rPr>
                        <a:t>Radiography</a:t>
                      </a:r>
                      <a:endParaRPr lang="en-GB" sz="1600" b="1" dirty="0">
                        <a:solidFill>
                          <a:schemeClr val="bg1"/>
                        </a:solidFill>
                        <a:effectLst/>
                        <a:latin typeface="Arial" panose="020B0604020202020204" pitchFamily="34" charset="0"/>
                        <a:cs typeface="Arial" panose="020B0604020202020204" pitchFamily="34" charset="0"/>
                      </a:endParaRPr>
                    </a:p>
                  </a:txBody>
                  <a:tcPr marL="40043" marR="40043" marT="20021" marB="20021" anchor="ctr"/>
                </a:tc>
                <a:tc>
                  <a:txBody>
                    <a:bodyPr/>
                    <a:lstStyle>
                      <a:lvl1pPr marL="0" algn="l" defTabSz="685800" rtl="0" eaLnBrk="1" latinLnBrk="0" hangingPunct="1">
                        <a:defRPr sz="1350" kern="1200">
                          <a:solidFill>
                            <a:schemeClr val="dk1"/>
                          </a:solidFill>
                          <a:latin typeface="Century Gothic" panose="020B0502020202020204"/>
                        </a:defRPr>
                      </a:lvl1pPr>
                      <a:lvl2pPr marL="342900" algn="l" defTabSz="685800" rtl="0" eaLnBrk="1" latinLnBrk="0" hangingPunct="1">
                        <a:defRPr sz="1350" kern="1200">
                          <a:solidFill>
                            <a:schemeClr val="dk1"/>
                          </a:solidFill>
                          <a:latin typeface="Century Gothic" panose="020B0502020202020204"/>
                        </a:defRPr>
                      </a:lvl2pPr>
                      <a:lvl3pPr marL="685800" algn="l" defTabSz="685800" rtl="0" eaLnBrk="1" latinLnBrk="0" hangingPunct="1">
                        <a:defRPr sz="1350" kern="1200">
                          <a:solidFill>
                            <a:schemeClr val="dk1"/>
                          </a:solidFill>
                          <a:latin typeface="Century Gothic" panose="020B0502020202020204"/>
                        </a:defRPr>
                      </a:lvl3pPr>
                      <a:lvl4pPr marL="1028700" algn="l" defTabSz="685800" rtl="0" eaLnBrk="1" latinLnBrk="0" hangingPunct="1">
                        <a:defRPr sz="1350" kern="1200">
                          <a:solidFill>
                            <a:schemeClr val="dk1"/>
                          </a:solidFill>
                          <a:latin typeface="Century Gothic" panose="020B0502020202020204"/>
                        </a:defRPr>
                      </a:lvl4pPr>
                      <a:lvl5pPr marL="1371600" algn="l" defTabSz="685800" rtl="0" eaLnBrk="1" latinLnBrk="0" hangingPunct="1">
                        <a:defRPr sz="1350" kern="1200">
                          <a:solidFill>
                            <a:schemeClr val="dk1"/>
                          </a:solidFill>
                          <a:latin typeface="Century Gothic" panose="020B0502020202020204"/>
                        </a:defRPr>
                      </a:lvl5pPr>
                      <a:lvl6pPr marL="1714500" algn="l" defTabSz="685800" rtl="0" eaLnBrk="1" latinLnBrk="0" hangingPunct="1">
                        <a:defRPr sz="1350" kern="1200">
                          <a:solidFill>
                            <a:schemeClr val="dk1"/>
                          </a:solidFill>
                          <a:latin typeface="Century Gothic" panose="020B0502020202020204"/>
                        </a:defRPr>
                      </a:lvl6pPr>
                      <a:lvl7pPr marL="2057400" algn="l" defTabSz="685800" rtl="0" eaLnBrk="1" latinLnBrk="0" hangingPunct="1">
                        <a:defRPr sz="1350" kern="1200">
                          <a:solidFill>
                            <a:schemeClr val="dk1"/>
                          </a:solidFill>
                          <a:latin typeface="Century Gothic" panose="020B0502020202020204"/>
                        </a:defRPr>
                      </a:lvl7pPr>
                      <a:lvl8pPr marL="2400300" algn="l" defTabSz="685800" rtl="0" eaLnBrk="1" latinLnBrk="0" hangingPunct="1">
                        <a:defRPr sz="1350" kern="1200">
                          <a:solidFill>
                            <a:schemeClr val="dk1"/>
                          </a:solidFill>
                          <a:latin typeface="Century Gothic" panose="020B0502020202020204"/>
                        </a:defRPr>
                      </a:lvl8pPr>
                      <a:lvl9pPr marL="2743200" algn="l" defTabSz="685800" rtl="0" eaLnBrk="1" latinLnBrk="0" hangingPunct="1">
                        <a:defRPr sz="1350" kern="1200">
                          <a:solidFill>
                            <a:schemeClr val="dk1"/>
                          </a:solidFill>
                          <a:latin typeface="Century Gothic" panose="020B0502020202020204"/>
                        </a:defRPr>
                      </a:lvl9pPr>
                    </a:lstStyle>
                    <a:p>
                      <a:pPr marL="342900" indent="-342900" fontAlgn="base">
                        <a:buAutoNum type="arabicPeriod"/>
                      </a:pPr>
                      <a:r>
                        <a:rPr lang="en-US" sz="1600" b="1" dirty="0">
                          <a:solidFill>
                            <a:schemeClr val="bg1"/>
                          </a:solidFill>
                          <a:effectLst/>
                        </a:rPr>
                        <a:t>Basic assessment of dental caries and periodontal disease.</a:t>
                      </a:r>
                    </a:p>
                    <a:p>
                      <a:pPr marL="342900" indent="-342900" fontAlgn="base">
                        <a:buAutoNum type="arabicPeriod"/>
                      </a:pPr>
                      <a:r>
                        <a:rPr lang="en-US" sz="1600" b="1" dirty="0">
                          <a:solidFill>
                            <a:schemeClr val="bg1"/>
                          </a:solidFill>
                          <a:effectLst/>
                        </a:rPr>
                        <a:t>Initial evaluation of tooth position and alignment.</a:t>
                      </a:r>
                    </a:p>
                    <a:p>
                      <a:pPr marL="342900" indent="-342900" fontAlgn="base">
                        <a:buAutoNum type="arabicPeriod"/>
                      </a:pPr>
                      <a:r>
                        <a:rPr lang="en-US" sz="1600" b="1" dirty="0">
                          <a:solidFill>
                            <a:schemeClr val="bg1"/>
                          </a:solidFill>
                          <a:effectLst/>
                        </a:rPr>
                        <a:t>Limited assessment of bone structure and pathology.</a:t>
                      </a:r>
                    </a:p>
                    <a:p>
                      <a:pPr marL="342900" indent="-342900" fontAlgn="base">
                        <a:buAutoNum type="arabicPeriod"/>
                      </a:pPr>
                      <a:r>
                        <a:rPr lang="en-US" sz="1600" b="1" dirty="0">
                          <a:solidFill>
                            <a:schemeClr val="bg1"/>
                          </a:solidFill>
                          <a:effectLst/>
                        </a:rPr>
                        <a:t>Cost-effective imaging option.</a:t>
                      </a:r>
                      <a:endParaRPr lang="en-US" sz="1600" b="1" dirty="0">
                        <a:solidFill>
                          <a:schemeClr val="bg1"/>
                        </a:solidFill>
                        <a:effectLst/>
                        <a:latin typeface="Arial" panose="020B0604020202020204" pitchFamily="34" charset="0"/>
                        <a:cs typeface="Arial" panose="020B0604020202020204" pitchFamily="34" charset="0"/>
                      </a:endParaRPr>
                    </a:p>
                  </a:txBody>
                  <a:tcPr marL="40043" marR="40043" marT="20021" marB="20021" anchor="ctr"/>
                </a:tc>
                <a:extLst>
                  <a:ext uri="{0D108BD9-81ED-4DB2-BD59-A6C34878D82A}">
                    <a16:rowId xmlns:a16="http://schemas.microsoft.com/office/drawing/2014/main" val="1138278742"/>
                  </a:ext>
                </a:extLst>
              </a:tr>
            </a:tbl>
          </a:graphicData>
        </a:graphic>
      </p:graphicFrame>
    </p:spTree>
    <p:extLst>
      <p:ext uri="{BB962C8B-B14F-4D97-AF65-F5344CB8AC3E}">
        <p14:creationId xmlns:p14="http://schemas.microsoft.com/office/powerpoint/2010/main" val="33473997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A7D1-3B92-2F44-81CB-FD48F43A5F1E}"/>
            </a:ext>
          </a:extLst>
        </p:cNvPr>
        <p:cNvGrpSpPr/>
        <p:nvPr/>
      </p:nvGrpSpPr>
      <p:grpSpPr>
        <a:xfrm>
          <a:off x="0" y="0"/>
          <a:ext cx="0" cy="0"/>
          <a:chOff x="0" y="0"/>
          <a:chExt cx="0" cy="0"/>
        </a:xfrm>
      </p:grpSpPr>
      <p:sp>
        <p:nvSpPr>
          <p:cNvPr id="77" name="Freeform: Shape 76">
            <a:extLst>
              <a:ext uri="{FF2B5EF4-FFF2-40B4-BE49-F238E27FC236}">
                <a16:creationId xmlns:a16="http://schemas.microsoft.com/office/drawing/2014/main" id="{849EBDE7-6CC8-735E-D660-F28A3F24E354}"/>
              </a:ext>
            </a:extLst>
          </p:cNvPr>
          <p:cNvSpPr/>
          <p:nvPr/>
        </p:nvSpPr>
        <p:spPr>
          <a:xfrm>
            <a:off x="8023426" y="2414966"/>
            <a:ext cx="528444" cy="582838"/>
          </a:xfrm>
          <a:custGeom>
            <a:avLst/>
            <a:gdLst>
              <a:gd name="connsiteX0" fmla="*/ 354439 w 1228725"/>
              <a:gd name="connsiteY0" fmla="*/ 990534 h 1647825"/>
              <a:gd name="connsiteX1" fmla="*/ 354439 w 1228725"/>
              <a:gd name="connsiteY1" fmla="*/ 1056257 h 1647825"/>
              <a:gd name="connsiteX2" fmla="*/ 405874 w 1228725"/>
              <a:gd name="connsiteY2" fmla="*/ 1056257 h 1647825"/>
              <a:gd name="connsiteX3" fmla="*/ 891649 w 1228725"/>
              <a:gd name="connsiteY3" fmla="*/ 1056257 h 1647825"/>
              <a:gd name="connsiteX4" fmla="*/ 960229 w 1228725"/>
              <a:gd name="connsiteY4" fmla="*/ 1125789 h 1647825"/>
              <a:gd name="connsiteX5" fmla="*/ 960229 w 1228725"/>
              <a:gd name="connsiteY5" fmla="*/ 1211514 h 1647825"/>
              <a:gd name="connsiteX6" fmla="*/ 889744 w 1228725"/>
              <a:gd name="connsiteY6" fmla="*/ 1280094 h 1647825"/>
              <a:gd name="connsiteX7" fmla="*/ 527794 w 1228725"/>
              <a:gd name="connsiteY7" fmla="*/ 1280094 h 1647825"/>
              <a:gd name="connsiteX8" fmla="*/ 494457 w 1228725"/>
              <a:gd name="connsiteY8" fmla="*/ 1281047 h 1647825"/>
              <a:gd name="connsiteX9" fmla="*/ 464929 w 1228725"/>
              <a:gd name="connsiteY9" fmla="*/ 1302002 h 1647825"/>
              <a:gd name="connsiteX10" fmla="*/ 494457 w 1228725"/>
              <a:gd name="connsiteY10" fmla="*/ 1327719 h 1647825"/>
              <a:gd name="connsiteX11" fmla="*/ 775444 w 1228725"/>
              <a:gd name="connsiteY11" fmla="*/ 1328672 h 1647825"/>
              <a:gd name="connsiteX12" fmla="*/ 845929 w 1228725"/>
              <a:gd name="connsiteY12" fmla="*/ 1400109 h 1647825"/>
              <a:gd name="connsiteX13" fmla="*/ 722104 w 1228725"/>
              <a:gd name="connsiteY13" fmla="*/ 1523934 h 1647825"/>
              <a:gd name="connsiteX14" fmla="*/ 635427 w 1228725"/>
              <a:gd name="connsiteY14" fmla="*/ 1523934 h 1647825"/>
              <a:gd name="connsiteX15" fmla="*/ 631617 w 1228725"/>
              <a:gd name="connsiteY15" fmla="*/ 1589657 h 1647825"/>
              <a:gd name="connsiteX16" fmla="*/ 587802 w 1228725"/>
              <a:gd name="connsiteY16" fmla="*/ 1649664 h 1647825"/>
              <a:gd name="connsiteX17" fmla="*/ 545892 w 1228725"/>
              <a:gd name="connsiteY17" fmla="*/ 1591562 h 1647825"/>
              <a:gd name="connsiteX18" fmla="*/ 545892 w 1228725"/>
              <a:gd name="connsiteY18" fmla="*/ 1501074 h 1647825"/>
              <a:gd name="connsiteX19" fmla="*/ 608757 w 1228725"/>
              <a:gd name="connsiteY19" fmla="*/ 1437257 h 1647825"/>
              <a:gd name="connsiteX20" fmla="*/ 718294 w 1228725"/>
              <a:gd name="connsiteY20" fmla="*/ 1437257 h 1647825"/>
              <a:gd name="connsiteX21" fmla="*/ 762109 w 1228725"/>
              <a:gd name="connsiteY21" fmla="*/ 1432494 h 1647825"/>
              <a:gd name="connsiteX22" fmla="*/ 763062 w 1228725"/>
              <a:gd name="connsiteY22" fmla="*/ 1417254 h 1647825"/>
              <a:gd name="connsiteX23" fmla="*/ 719247 w 1228725"/>
              <a:gd name="connsiteY23" fmla="*/ 1409634 h 1647825"/>
              <a:gd name="connsiteX24" fmla="*/ 443022 w 1228725"/>
              <a:gd name="connsiteY24" fmla="*/ 1408682 h 1647825"/>
              <a:gd name="connsiteX25" fmla="*/ 379204 w 1228725"/>
              <a:gd name="connsiteY25" fmla="*/ 1343912 h 1647825"/>
              <a:gd name="connsiteX26" fmla="*/ 379204 w 1228725"/>
              <a:gd name="connsiteY26" fmla="*/ 1258187 h 1647825"/>
              <a:gd name="connsiteX27" fmla="*/ 441117 w 1228725"/>
              <a:gd name="connsiteY27" fmla="*/ 1196274 h 1647825"/>
              <a:gd name="connsiteX28" fmla="*/ 845929 w 1228725"/>
              <a:gd name="connsiteY28" fmla="*/ 1197227 h 1647825"/>
              <a:gd name="connsiteX29" fmla="*/ 873552 w 1228725"/>
              <a:gd name="connsiteY29" fmla="*/ 1195322 h 1647825"/>
              <a:gd name="connsiteX30" fmla="*/ 876409 w 1228725"/>
              <a:gd name="connsiteY30" fmla="*/ 1139124 h 1647825"/>
              <a:gd name="connsiteX31" fmla="*/ 822117 w 1228725"/>
              <a:gd name="connsiteY31" fmla="*/ 1139124 h 1647825"/>
              <a:gd name="connsiteX32" fmla="*/ 341104 w 1228725"/>
              <a:gd name="connsiteY32" fmla="*/ 1139124 h 1647825"/>
              <a:gd name="connsiteX33" fmla="*/ 268714 w 1228725"/>
              <a:gd name="connsiteY33" fmla="*/ 1064829 h 1647825"/>
              <a:gd name="connsiteX34" fmla="*/ 268714 w 1228725"/>
              <a:gd name="connsiteY34" fmla="*/ 989582 h 1647825"/>
              <a:gd name="connsiteX35" fmla="*/ 216327 w 1228725"/>
              <a:gd name="connsiteY35" fmla="*/ 989582 h 1647825"/>
              <a:gd name="connsiteX36" fmla="*/ 108694 w 1228725"/>
              <a:gd name="connsiteY36" fmla="*/ 914334 h 1647825"/>
              <a:gd name="connsiteX37" fmla="*/ 63927 w 1228725"/>
              <a:gd name="connsiteY37" fmla="*/ 664779 h 1647825"/>
              <a:gd name="connsiteX38" fmla="*/ 52497 w 1228725"/>
              <a:gd name="connsiteY38" fmla="*/ 614297 h 1647825"/>
              <a:gd name="connsiteX39" fmla="*/ 2014 w 1228725"/>
              <a:gd name="connsiteY39" fmla="*/ 387602 h 1647825"/>
              <a:gd name="connsiteX40" fmla="*/ 392539 w 1228725"/>
              <a:gd name="connsiteY40" fmla="*/ 5649 h 1647825"/>
              <a:gd name="connsiteX41" fmla="*/ 576372 w 1228725"/>
              <a:gd name="connsiteY41" fmla="*/ 75182 h 1647825"/>
              <a:gd name="connsiteX42" fmla="*/ 651619 w 1228725"/>
              <a:gd name="connsiteY42" fmla="*/ 74229 h 1647825"/>
              <a:gd name="connsiteX43" fmla="*/ 957372 w 1228725"/>
              <a:gd name="connsiteY43" fmla="*/ 11364 h 1647825"/>
              <a:gd name="connsiteX44" fmla="*/ 1225024 w 1228725"/>
              <a:gd name="connsiteY44" fmla="*/ 418082 h 1647825"/>
              <a:gd name="connsiteX45" fmla="*/ 1205974 w 1228725"/>
              <a:gd name="connsiteY45" fmla="*/ 516189 h 1647825"/>
              <a:gd name="connsiteX46" fmla="*/ 1162159 w 1228725"/>
              <a:gd name="connsiteY46" fmla="*/ 771459 h 1647825"/>
              <a:gd name="connsiteX47" fmla="*/ 1094532 w 1228725"/>
              <a:gd name="connsiteY47" fmla="*/ 967674 h 1647825"/>
              <a:gd name="connsiteX48" fmla="*/ 1037382 w 1228725"/>
              <a:gd name="connsiteY48" fmla="*/ 987677 h 1647825"/>
              <a:gd name="connsiteX49" fmla="*/ 408732 w 1228725"/>
              <a:gd name="connsiteY49" fmla="*/ 988629 h 1647825"/>
              <a:gd name="connsiteX50" fmla="*/ 354439 w 1228725"/>
              <a:gd name="connsiteY50" fmla="*/ 990534 h 1647825"/>
              <a:gd name="connsiteX51" fmla="*/ 1057384 w 1228725"/>
              <a:gd name="connsiteY51" fmla="*/ 832419 h 1647825"/>
              <a:gd name="connsiteX52" fmla="*/ 173464 w 1228725"/>
              <a:gd name="connsiteY52" fmla="*/ 832419 h 1647825"/>
              <a:gd name="connsiteX53" fmla="*/ 263952 w 1228725"/>
              <a:gd name="connsiteY53" fmla="*/ 906714 h 1647825"/>
              <a:gd name="connsiteX54" fmla="*/ 967849 w 1228725"/>
              <a:gd name="connsiteY54" fmla="*/ 906714 h 1647825"/>
              <a:gd name="connsiteX55" fmla="*/ 1057384 w 1228725"/>
              <a:gd name="connsiteY55" fmla="*/ 832419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28725" h="1647825">
                <a:moveTo>
                  <a:pt x="354439" y="990534"/>
                </a:moveTo>
                <a:cubicBezTo>
                  <a:pt x="354439" y="1015299"/>
                  <a:pt x="354439" y="1032444"/>
                  <a:pt x="354439" y="1056257"/>
                </a:cubicBezTo>
                <a:cubicBezTo>
                  <a:pt x="372537" y="1056257"/>
                  <a:pt x="389682" y="1056257"/>
                  <a:pt x="405874" y="1056257"/>
                </a:cubicBezTo>
                <a:cubicBezTo>
                  <a:pt x="567799" y="1056257"/>
                  <a:pt x="729724" y="1056257"/>
                  <a:pt x="891649" y="1056257"/>
                </a:cubicBezTo>
                <a:cubicBezTo>
                  <a:pt x="950704" y="1056257"/>
                  <a:pt x="960229" y="1066734"/>
                  <a:pt x="960229" y="1125789"/>
                </a:cubicBezTo>
                <a:cubicBezTo>
                  <a:pt x="960229" y="1154364"/>
                  <a:pt x="960229" y="1182939"/>
                  <a:pt x="960229" y="1211514"/>
                </a:cubicBezTo>
                <a:cubicBezTo>
                  <a:pt x="960229" y="1269617"/>
                  <a:pt x="949752" y="1280094"/>
                  <a:pt x="889744" y="1280094"/>
                </a:cubicBezTo>
                <a:cubicBezTo>
                  <a:pt x="768777" y="1280094"/>
                  <a:pt x="648762" y="1280094"/>
                  <a:pt x="527794" y="1280094"/>
                </a:cubicBezTo>
                <a:cubicBezTo>
                  <a:pt x="516364" y="1280094"/>
                  <a:pt x="504934" y="1277237"/>
                  <a:pt x="494457" y="1281047"/>
                </a:cubicBezTo>
                <a:cubicBezTo>
                  <a:pt x="483979" y="1284857"/>
                  <a:pt x="474454" y="1295334"/>
                  <a:pt x="464929" y="1302002"/>
                </a:cubicBezTo>
                <a:cubicBezTo>
                  <a:pt x="474454" y="1310574"/>
                  <a:pt x="484932" y="1326767"/>
                  <a:pt x="494457" y="1327719"/>
                </a:cubicBezTo>
                <a:cubicBezTo>
                  <a:pt x="587802" y="1329624"/>
                  <a:pt x="682099" y="1328672"/>
                  <a:pt x="775444" y="1328672"/>
                </a:cubicBezTo>
                <a:cubicBezTo>
                  <a:pt x="839262" y="1328672"/>
                  <a:pt x="845929" y="1335339"/>
                  <a:pt x="845929" y="1400109"/>
                </a:cubicBezTo>
                <a:cubicBezTo>
                  <a:pt x="845929" y="1529649"/>
                  <a:pt x="856407" y="1524887"/>
                  <a:pt x="722104" y="1523934"/>
                </a:cubicBezTo>
                <a:cubicBezTo>
                  <a:pt x="695434" y="1523934"/>
                  <a:pt x="668764" y="1523934"/>
                  <a:pt x="635427" y="1523934"/>
                </a:cubicBezTo>
                <a:cubicBezTo>
                  <a:pt x="634474" y="1547747"/>
                  <a:pt x="631617" y="1568702"/>
                  <a:pt x="631617" y="1589657"/>
                </a:cubicBezTo>
                <a:cubicBezTo>
                  <a:pt x="631617" y="1621089"/>
                  <a:pt x="624949" y="1650617"/>
                  <a:pt x="587802" y="1649664"/>
                </a:cubicBezTo>
                <a:cubicBezTo>
                  <a:pt x="554464" y="1648712"/>
                  <a:pt x="544939" y="1622042"/>
                  <a:pt x="545892" y="1591562"/>
                </a:cubicBezTo>
                <a:cubicBezTo>
                  <a:pt x="546844" y="1561082"/>
                  <a:pt x="546844" y="1531554"/>
                  <a:pt x="545892" y="1501074"/>
                </a:cubicBezTo>
                <a:cubicBezTo>
                  <a:pt x="543987" y="1456307"/>
                  <a:pt x="563989" y="1436304"/>
                  <a:pt x="608757" y="1437257"/>
                </a:cubicBezTo>
                <a:cubicBezTo>
                  <a:pt x="644952" y="1438209"/>
                  <a:pt x="682099" y="1438209"/>
                  <a:pt x="718294" y="1437257"/>
                </a:cubicBezTo>
                <a:cubicBezTo>
                  <a:pt x="732582" y="1437257"/>
                  <a:pt x="746869" y="1434399"/>
                  <a:pt x="762109" y="1432494"/>
                </a:cubicBezTo>
                <a:cubicBezTo>
                  <a:pt x="762109" y="1427732"/>
                  <a:pt x="763062" y="1422017"/>
                  <a:pt x="763062" y="1417254"/>
                </a:cubicBezTo>
                <a:cubicBezTo>
                  <a:pt x="748774" y="1414397"/>
                  <a:pt x="733534" y="1409634"/>
                  <a:pt x="719247" y="1409634"/>
                </a:cubicBezTo>
                <a:cubicBezTo>
                  <a:pt x="626854" y="1408682"/>
                  <a:pt x="535414" y="1409634"/>
                  <a:pt x="443022" y="1408682"/>
                </a:cubicBezTo>
                <a:cubicBezTo>
                  <a:pt x="390634" y="1408682"/>
                  <a:pt x="380157" y="1398204"/>
                  <a:pt x="379204" y="1343912"/>
                </a:cubicBezTo>
                <a:cubicBezTo>
                  <a:pt x="379204" y="1315337"/>
                  <a:pt x="380157" y="1286762"/>
                  <a:pt x="379204" y="1258187"/>
                </a:cubicBezTo>
                <a:cubicBezTo>
                  <a:pt x="377299" y="1214372"/>
                  <a:pt x="395397" y="1195322"/>
                  <a:pt x="441117" y="1196274"/>
                </a:cubicBezTo>
                <a:cubicBezTo>
                  <a:pt x="576372" y="1198179"/>
                  <a:pt x="710674" y="1197227"/>
                  <a:pt x="845929" y="1197227"/>
                </a:cubicBezTo>
                <a:cubicBezTo>
                  <a:pt x="853549" y="1197227"/>
                  <a:pt x="861169" y="1196274"/>
                  <a:pt x="873552" y="1195322"/>
                </a:cubicBezTo>
                <a:cubicBezTo>
                  <a:pt x="874504" y="1178177"/>
                  <a:pt x="875457" y="1161984"/>
                  <a:pt x="876409" y="1139124"/>
                </a:cubicBezTo>
                <a:cubicBezTo>
                  <a:pt x="856407" y="1139124"/>
                  <a:pt x="839262" y="1139124"/>
                  <a:pt x="822117" y="1139124"/>
                </a:cubicBezTo>
                <a:cubicBezTo>
                  <a:pt x="662097" y="1139124"/>
                  <a:pt x="501124" y="1139124"/>
                  <a:pt x="341104" y="1139124"/>
                </a:cubicBezTo>
                <a:cubicBezTo>
                  <a:pt x="275382" y="1139124"/>
                  <a:pt x="268714" y="1132457"/>
                  <a:pt x="268714" y="1064829"/>
                </a:cubicBezTo>
                <a:cubicBezTo>
                  <a:pt x="268714" y="1041969"/>
                  <a:pt x="268714" y="1018157"/>
                  <a:pt x="268714" y="989582"/>
                </a:cubicBezTo>
                <a:cubicBezTo>
                  <a:pt x="247759" y="989582"/>
                  <a:pt x="231567" y="989582"/>
                  <a:pt x="216327" y="989582"/>
                </a:cubicBezTo>
                <a:cubicBezTo>
                  <a:pt x="137269" y="989582"/>
                  <a:pt x="139174" y="988629"/>
                  <a:pt x="108694" y="914334"/>
                </a:cubicBezTo>
                <a:cubicBezTo>
                  <a:pt x="76309" y="834324"/>
                  <a:pt x="53449" y="753362"/>
                  <a:pt x="63927" y="664779"/>
                </a:cubicBezTo>
                <a:cubicBezTo>
                  <a:pt x="65832" y="648587"/>
                  <a:pt x="56307" y="631442"/>
                  <a:pt x="52497" y="614297"/>
                </a:cubicBezTo>
                <a:cubicBezTo>
                  <a:pt x="35352" y="539049"/>
                  <a:pt x="9634" y="463802"/>
                  <a:pt x="2014" y="387602"/>
                </a:cubicBezTo>
                <a:cubicBezTo>
                  <a:pt x="-20846" y="152334"/>
                  <a:pt x="153462" y="-19116"/>
                  <a:pt x="392539" y="5649"/>
                </a:cubicBezTo>
                <a:cubicBezTo>
                  <a:pt x="455404" y="12317"/>
                  <a:pt x="517317" y="45654"/>
                  <a:pt x="576372" y="75182"/>
                </a:cubicBezTo>
                <a:cubicBezTo>
                  <a:pt x="605899" y="90422"/>
                  <a:pt x="623044" y="96137"/>
                  <a:pt x="651619" y="74229"/>
                </a:cubicBezTo>
                <a:cubicBezTo>
                  <a:pt x="743059" y="4697"/>
                  <a:pt x="846882" y="-15306"/>
                  <a:pt x="957372" y="11364"/>
                </a:cubicBezTo>
                <a:cubicBezTo>
                  <a:pt x="1157397" y="59942"/>
                  <a:pt x="1253599" y="207579"/>
                  <a:pt x="1225024" y="418082"/>
                </a:cubicBezTo>
                <a:cubicBezTo>
                  <a:pt x="1220262" y="451419"/>
                  <a:pt x="1216452" y="484757"/>
                  <a:pt x="1205974" y="516189"/>
                </a:cubicBezTo>
                <a:cubicBezTo>
                  <a:pt x="1177399" y="599057"/>
                  <a:pt x="1168827" y="683829"/>
                  <a:pt x="1162159" y="771459"/>
                </a:cubicBezTo>
                <a:cubicBezTo>
                  <a:pt x="1157397" y="838134"/>
                  <a:pt x="1122154" y="903857"/>
                  <a:pt x="1094532" y="967674"/>
                </a:cubicBezTo>
                <a:cubicBezTo>
                  <a:pt x="1088817" y="981009"/>
                  <a:pt x="1057384" y="987677"/>
                  <a:pt x="1037382" y="987677"/>
                </a:cubicBezTo>
                <a:cubicBezTo>
                  <a:pt x="827832" y="989582"/>
                  <a:pt x="618282" y="988629"/>
                  <a:pt x="408732" y="988629"/>
                </a:cubicBezTo>
                <a:cubicBezTo>
                  <a:pt x="393492" y="990534"/>
                  <a:pt x="376347" y="990534"/>
                  <a:pt x="354439" y="990534"/>
                </a:cubicBezTo>
                <a:close/>
                <a:moveTo>
                  <a:pt x="1057384" y="832419"/>
                </a:moveTo>
                <a:cubicBezTo>
                  <a:pt x="761157" y="832419"/>
                  <a:pt x="467787" y="832419"/>
                  <a:pt x="173464" y="832419"/>
                </a:cubicBezTo>
                <a:cubicBezTo>
                  <a:pt x="193467" y="906714"/>
                  <a:pt x="193467" y="906714"/>
                  <a:pt x="263952" y="906714"/>
                </a:cubicBezTo>
                <a:cubicBezTo>
                  <a:pt x="498267" y="906714"/>
                  <a:pt x="733534" y="906714"/>
                  <a:pt x="967849" y="906714"/>
                </a:cubicBezTo>
                <a:cubicBezTo>
                  <a:pt x="1038334" y="906714"/>
                  <a:pt x="1038334" y="906714"/>
                  <a:pt x="1057384" y="832419"/>
                </a:cubicBezTo>
                <a:close/>
              </a:path>
            </a:pathLst>
          </a:custGeom>
          <a:solidFill>
            <a:srgbClr val="C00000"/>
          </a:solidFill>
          <a:ln w="9525" cap="flat">
            <a:noFill/>
            <a:prstDash val="solid"/>
            <a:miter/>
          </a:ln>
        </p:spPr>
        <p:txBody>
          <a:bodyPr rtlCol="0" anchor="ctr"/>
          <a:lstStyle/>
          <a:p>
            <a:pPr defTabSz="685800" fontAlgn="auto">
              <a:spcBef>
                <a:spcPts val="0"/>
              </a:spcBef>
              <a:spcAft>
                <a:spcPts val="0"/>
              </a:spcAft>
            </a:pPr>
            <a:endParaRPr lang="en-US" sz="2000">
              <a:solidFill>
                <a:prstClr val="black"/>
              </a:solidFill>
              <a:latin typeface="Arial"/>
              <a:cs typeface="+mn-cs"/>
            </a:endParaRPr>
          </a:p>
        </p:txBody>
      </p:sp>
      <p:sp>
        <p:nvSpPr>
          <p:cNvPr id="69" name="Freeform: Shape 68">
            <a:extLst>
              <a:ext uri="{FF2B5EF4-FFF2-40B4-BE49-F238E27FC236}">
                <a16:creationId xmlns:a16="http://schemas.microsoft.com/office/drawing/2014/main" id="{AD9E5C1B-AA2B-447A-FB62-67185EE28338}"/>
              </a:ext>
            </a:extLst>
          </p:cNvPr>
          <p:cNvSpPr/>
          <p:nvPr/>
        </p:nvSpPr>
        <p:spPr>
          <a:xfrm>
            <a:off x="8103194" y="422963"/>
            <a:ext cx="120975" cy="1029096"/>
          </a:xfrm>
          <a:custGeom>
            <a:avLst/>
            <a:gdLst>
              <a:gd name="connsiteX0" fmla="*/ 140383 w 142762"/>
              <a:gd name="connsiteY0" fmla="*/ 476827 h 1889222"/>
              <a:gd name="connsiteX1" fmla="*/ 132293 w 142762"/>
              <a:gd name="connsiteY1" fmla="*/ 466119 h 1889222"/>
              <a:gd name="connsiteX2" fmla="*/ 118493 w 142762"/>
              <a:gd name="connsiteY2" fmla="*/ 457554 h 1889222"/>
              <a:gd name="connsiteX3" fmla="*/ 118493 w 142762"/>
              <a:gd name="connsiteY3" fmla="*/ 409728 h 1889222"/>
              <a:gd name="connsiteX4" fmla="*/ 113972 w 142762"/>
              <a:gd name="connsiteY4" fmla="*/ 398545 h 1889222"/>
              <a:gd name="connsiteX5" fmla="*/ 104217 w 142762"/>
              <a:gd name="connsiteY5" fmla="*/ 389028 h 1889222"/>
              <a:gd name="connsiteX6" fmla="*/ 88275 w 142762"/>
              <a:gd name="connsiteY6" fmla="*/ 382603 h 1889222"/>
              <a:gd name="connsiteX7" fmla="*/ 88275 w 142762"/>
              <a:gd name="connsiteY7" fmla="*/ 376179 h 1889222"/>
              <a:gd name="connsiteX8" fmla="*/ 86133 w 142762"/>
              <a:gd name="connsiteY8" fmla="*/ 376179 h 1889222"/>
              <a:gd name="connsiteX9" fmla="*/ 86133 w 142762"/>
              <a:gd name="connsiteY9" fmla="*/ 193681 h 1889222"/>
              <a:gd name="connsiteX10" fmla="*/ 80661 w 142762"/>
              <a:gd name="connsiteY10" fmla="*/ 173932 h 1889222"/>
              <a:gd name="connsiteX11" fmla="*/ 71619 w 142762"/>
              <a:gd name="connsiteY11" fmla="*/ 153708 h 1889222"/>
              <a:gd name="connsiteX12" fmla="*/ 61626 w 142762"/>
              <a:gd name="connsiteY12" fmla="*/ 133483 h 1889222"/>
              <a:gd name="connsiteX13" fmla="*/ 53774 w 142762"/>
              <a:gd name="connsiteY13" fmla="*/ 112782 h 1889222"/>
              <a:gd name="connsiteX14" fmla="*/ 51394 w 142762"/>
              <a:gd name="connsiteY14" fmla="*/ 90178 h 1889222"/>
              <a:gd name="connsiteX15" fmla="*/ 56153 w 142762"/>
              <a:gd name="connsiteY15" fmla="*/ 77806 h 1889222"/>
              <a:gd name="connsiteX16" fmla="*/ 64719 w 142762"/>
              <a:gd name="connsiteY16" fmla="*/ 65671 h 1889222"/>
              <a:gd name="connsiteX17" fmla="*/ 77092 w 142762"/>
              <a:gd name="connsiteY17" fmla="*/ 54488 h 1889222"/>
              <a:gd name="connsiteX18" fmla="*/ 91844 w 142762"/>
              <a:gd name="connsiteY18" fmla="*/ 45446 h 1889222"/>
              <a:gd name="connsiteX19" fmla="*/ 105882 w 142762"/>
              <a:gd name="connsiteY19" fmla="*/ 38070 h 1889222"/>
              <a:gd name="connsiteX20" fmla="*/ 119445 w 142762"/>
              <a:gd name="connsiteY20" fmla="*/ 29980 h 1889222"/>
              <a:gd name="connsiteX21" fmla="*/ 130390 w 142762"/>
              <a:gd name="connsiteY21" fmla="*/ 24508 h 1889222"/>
              <a:gd name="connsiteX22" fmla="*/ 135386 w 142762"/>
              <a:gd name="connsiteY22" fmla="*/ 15228 h 1889222"/>
              <a:gd name="connsiteX23" fmla="*/ 135386 w 142762"/>
              <a:gd name="connsiteY23" fmla="*/ 7852 h 1889222"/>
              <a:gd name="connsiteX24" fmla="*/ 130390 w 142762"/>
              <a:gd name="connsiteY24" fmla="*/ 2379 h 1889222"/>
              <a:gd name="connsiteX25" fmla="*/ 120634 w 142762"/>
              <a:gd name="connsiteY25" fmla="*/ 0 h 1889222"/>
              <a:gd name="connsiteX26" fmla="*/ 107072 w 142762"/>
              <a:gd name="connsiteY26" fmla="*/ 7852 h 1889222"/>
              <a:gd name="connsiteX27" fmla="*/ 91844 w 142762"/>
              <a:gd name="connsiteY27" fmla="*/ 15228 h 1889222"/>
              <a:gd name="connsiteX28" fmla="*/ 74712 w 142762"/>
              <a:gd name="connsiteY28" fmla="*/ 25697 h 1889222"/>
              <a:gd name="connsiteX29" fmla="*/ 56867 w 142762"/>
              <a:gd name="connsiteY29" fmla="*/ 36880 h 1889222"/>
              <a:gd name="connsiteX30" fmla="*/ 41401 w 142762"/>
              <a:gd name="connsiteY30" fmla="*/ 47825 h 1889222"/>
              <a:gd name="connsiteX31" fmla="*/ 29266 w 142762"/>
              <a:gd name="connsiteY31" fmla="*/ 61388 h 1889222"/>
              <a:gd name="connsiteX32" fmla="*/ 19987 w 142762"/>
              <a:gd name="connsiteY32" fmla="*/ 75902 h 1889222"/>
              <a:gd name="connsiteX33" fmla="*/ 16894 w 142762"/>
              <a:gd name="connsiteY33" fmla="*/ 92558 h 1889222"/>
              <a:gd name="connsiteX34" fmla="*/ 18321 w 142762"/>
              <a:gd name="connsiteY34" fmla="*/ 110403 h 1889222"/>
              <a:gd name="connsiteX35" fmla="*/ 24983 w 142762"/>
              <a:gd name="connsiteY35" fmla="*/ 128010 h 1889222"/>
              <a:gd name="connsiteX36" fmla="*/ 32359 w 142762"/>
              <a:gd name="connsiteY36" fmla="*/ 145856 h 1889222"/>
              <a:gd name="connsiteX37" fmla="*/ 41401 w 142762"/>
              <a:gd name="connsiteY37" fmla="*/ 162273 h 1889222"/>
              <a:gd name="connsiteX38" fmla="*/ 49491 w 142762"/>
              <a:gd name="connsiteY38" fmla="*/ 177025 h 1889222"/>
              <a:gd name="connsiteX39" fmla="*/ 54964 w 142762"/>
              <a:gd name="connsiteY39" fmla="*/ 191778 h 1889222"/>
              <a:gd name="connsiteX40" fmla="*/ 56391 w 142762"/>
              <a:gd name="connsiteY40" fmla="*/ 376179 h 1889222"/>
              <a:gd name="connsiteX41" fmla="*/ 52108 w 142762"/>
              <a:gd name="connsiteY41" fmla="*/ 376179 h 1889222"/>
              <a:gd name="connsiteX42" fmla="*/ 52108 w 142762"/>
              <a:gd name="connsiteY42" fmla="*/ 383555 h 1889222"/>
              <a:gd name="connsiteX43" fmla="*/ 37118 w 142762"/>
              <a:gd name="connsiteY43" fmla="*/ 389979 h 1889222"/>
              <a:gd name="connsiteX44" fmla="*/ 28790 w 142762"/>
              <a:gd name="connsiteY44" fmla="*/ 399497 h 1889222"/>
              <a:gd name="connsiteX45" fmla="*/ 24983 w 142762"/>
              <a:gd name="connsiteY45" fmla="*/ 409728 h 1889222"/>
              <a:gd name="connsiteX46" fmla="*/ 24983 w 142762"/>
              <a:gd name="connsiteY46" fmla="*/ 457554 h 1889222"/>
              <a:gd name="connsiteX47" fmla="*/ 12849 w 142762"/>
              <a:gd name="connsiteY47" fmla="*/ 466119 h 1889222"/>
              <a:gd name="connsiteX48" fmla="*/ 4521 w 142762"/>
              <a:gd name="connsiteY48" fmla="*/ 476827 h 1889222"/>
              <a:gd name="connsiteX49" fmla="*/ 0 w 142762"/>
              <a:gd name="connsiteY49" fmla="*/ 488010 h 1889222"/>
              <a:gd name="connsiteX50" fmla="*/ 0 w 142762"/>
              <a:gd name="connsiteY50" fmla="*/ 1244175 h 1889222"/>
              <a:gd name="connsiteX51" fmla="*/ 4521 w 142762"/>
              <a:gd name="connsiteY51" fmla="*/ 1255120 h 1889222"/>
              <a:gd name="connsiteX52" fmla="*/ 12849 w 142762"/>
              <a:gd name="connsiteY52" fmla="*/ 1265827 h 1889222"/>
              <a:gd name="connsiteX53" fmla="*/ 24983 w 142762"/>
              <a:gd name="connsiteY53" fmla="*/ 1274631 h 1889222"/>
              <a:gd name="connsiteX54" fmla="*/ 24983 w 142762"/>
              <a:gd name="connsiteY54" fmla="*/ 1858291 h 1889222"/>
              <a:gd name="connsiteX55" fmla="*/ 28790 w 142762"/>
              <a:gd name="connsiteY55" fmla="*/ 1870902 h 1889222"/>
              <a:gd name="connsiteX56" fmla="*/ 38546 w 142762"/>
              <a:gd name="connsiteY56" fmla="*/ 1880419 h 1889222"/>
              <a:gd name="connsiteX57" fmla="*/ 53536 w 142762"/>
              <a:gd name="connsiteY57" fmla="*/ 1886844 h 1889222"/>
              <a:gd name="connsiteX58" fmla="*/ 71857 w 142762"/>
              <a:gd name="connsiteY58" fmla="*/ 1889223 h 1889222"/>
              <a:gd name="connsiteX59" fmla="*/ 89227 w 142762"/>
              <a:gd name="connsiteY59" fmla="*/ 1886844 h 1889222"/>
              <a:gd name="connsiteX60" fmla="*/ 104217 w 142762"/>
              <a:gd name="connsiteY60" fmla="*/ 1880419 h 1889222"/>
              <a:gd name="connsiteX61" fmla="*/ 115638 w 142762"/>
              <a:gd name="connsiteY61" fmla="*/ 1870902 h 1889222"/>
              <a:gd name="connsiteX62" fmla="*/ 118493 w 142762"/>
              <a:gd name="connsiteY62" fmla="*/ 1858291 h 1889222"/>
              <a:gd name="connsiteX63" fmla="*/ 118493 w 142762"/>
              <a:gd name="connsiteY63" fmla="*/ 1274631 h 1889222"/>
              <a:gd name="connsiteX64" fmla="*/ 132293 w 142762"/>
              <a:gd name="connsiteY64" fmla="*/ 1265827 h 1889222"/>
              <a:gd name="connsiteX65" fmla="*/ 140383 w 142762"/>
              <a:gd name="connsiteY65" fmla="*/ 1255120 h 1889222"/>
              <a:gd name="connsiteX66" fmla="*/ 142762 w 142762"/>
              <a:gd name="connsiteY66" fmla="*/ 1244175 h 1889222"/>
              <a:gd name="connsiteX67" fmla="*/ 142762 w 142762"/>
              <a:gd name="connsiteY67" fmla="*/ 488010 h 188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42762" h="1889222">
                <a:moveTo>
                  <a:pt x="140383" y="476827"/>
                </a:moveTo>
                <a:lnTo>
                  <a:pt x="132293" y="466119"/>
                </a:lnTo>
                <a:lnTo>
                  <a:pt x="118493" y="457554"/>
                </a:lnTo>
                <a:lnTo>
                  <a:pt x="118493" y="409728"/>
                </a:lnTo>
                <a:lnTo>
                  <a:pt x="113972" y="398545"/>
                </a:lnTo>
                <a:lnTo>
                  <a:pt x="104217" y="389028"/>
                </a:lnTo>
                <a:lnTo>
                  <a:pt x="88275" y="382603"/>
                </a:lnTo>
                <a:lnTo>
                  <a:pt x="88275" y="376179"/>
                </a:lnTo>
                <a:lnTo>
                  <a:pt x="86133" y="376179"/>
                </a:lnTo>
                <a:lnTo>
                  <a:pt x="86133" y="193681"/>
                </a:lnTo>
                <a:lnTo>
                  <a:pt x="80661" y="173932"/>
                </a:lnTo>
                <a:lnTo>
                  <a:pt x="71619" y="153708"/>
                </a:lnTo>
                <a:lnTo>
                  <a:pt x="61626" y="133483"/>
                </a:lnTo>
                <a:lnTo>
                  <a:pt x="53774" y="112782"/>
                </a:lnTo>
                <a:lnTo>
                  <a:pt x="51394" y="90178"/>
                </a:lnTo>
                <a:lnTo>
                  <a:pt x="56153" y="77806"/>
                </a:lnTo>
                <a:lnTo>
                  <a:pt x="64719" y="65671"/>
                </a:lnTo>
                <a:lnTo>
                  <a:pt x="77092" y="54488"/>
                </a:lnTo>
                <a:lnTo>
                  <a:pt x="91844" y="45446"/>
                </a:lnTo>
                <a:lnTo>
                  <a:pt x="105882" y="38070"/>
                </a:lnTo>
                <a:lnTo>
                  <a:pt x="119445" y="29980"/>
                </a:lnTo>
                <a:lnTo>
                  <a:pt x="130390" y="24508"/>
                </a:lnTo>
                <a:lnTo>
                  <a:pt x="135386" y="15228"/>
                </a:lnTo>
                <a:lnTo>
                  <a:pt x="135386" y="7852"/>
                </a:lnTo>
                <a:lnTo>
                  <a:pt x="130390" y="2379"/>
                </a:lnTo>
                <a:lnTo>
                  <a:pt x="120634" y="0"/>
                </a:lnTo>
                <a:lnTo>
                  <a:pt x="107072" y="7852"/>
                </a:lnTo>
                <a:lnTo>
                  <a:pt x="91844" y="15228"/>
                </a:lnTo>
                <a:lnTo>
                  <a:pt x="74712" y="25697"/>
                </a:lnTo>
                <a:lnTo>
                  <a:pt x="56867" y="36880"/>
                </a:lnTo>
                <a:lnTo>
                  <a:pt x="41401" y="47825"/>
                </a:lnTo>
                <a:lnTo>
                  <a:pt x="29266" y="61388"/>
                </a:lnTo>
                <a:lnTo>
                  <a:pt x="19987" y="75902"/>
                </a:lnTo>
                <a:lnTo>
                  <a:pt x="16894" y="92558"/>
                </a:lnTo>
                <a:lnTo>
                  <a:pt x="18321" y="110403"/>
                </a:lnTo>
                <a:lnTo>
                  <a:pt x="24983" y="128010"/>
                </a:lnTo>
                <a:lnTo>
                  <a:pt x="32359" y="145856"/>
                </a:lnTo>
                <a:lnTo>
                  <a:pt x="41401" y="162273"/>
                </a:lnTo>
                <a:lnTo>
                  <a:pt x="49491" y="177025"/>
                </a:lnTo>
                <a:lnTo>
                  <a:pt x="54964" y="191778"/>
                </a:lnTo>
                <a:lnTo>
                  <a:pt x="56391" y="376179"/>
                </a:lnTo>
                <a:lnTo>
                  <a:pt x="52108" y="376179"/>
                </a:lnTo>
                <a:lnTo>
                  <a:pt x="52108" y="383555"/>
                </a:lnTo>
                <a:lnTo>
                  <a:pt x="37118" y="389979"/>
                </a:lnTo>
                <a:lnTo>
                  <a:pt x="28790" y="399497"/>
                </a:lnTo>
                <a:lnTo>
                  <a:pt x="24983" y="409728"/>
                </a:lnTo>
                <a:lnTo>
                  <a:pt x="24983" y="457554"/>
                </a:lnTo>
                <a:lnTo>
                  <a:pt x="12849" y="466119"/>
                </a:lnTo>
                <a:lnTo>
                  <a:pt x="4521" y="476827"/>
                </a:lnTo>
                <a:lnTo>
                  <a:pt x="0" y="488010"/>
                </a:lnTo>
                <a:lnTo>
                  <a:pt x="0" y="1244175"/>
                </a:lnTo>
                <a:lnTo>
                  <a:pt x="4521" y="1255120"/>
                </a:lnTo>
                <a:lnTo>
                  <a:pt x="12849" y="1265827"/>
                </a:lnTo>
                <a:lnTo>
                  <a:pt x="24983" y="1274631"/>
                </a:lnTo>
                <a:lnTo>
                  <a:pt x="24983" y="1858291"/>
                </a:lnTo>
                <a:lnTo>
                  <a:pt x="28790" y="1870902"/>
                </a:lnTo>
                <a:lnTo>
                  <a:pt x="38546" y="1880419"/>
                </a:lnTo>
                <a:lnTo>
                  <a:pt x="53536" y="1886844"/>
                </a:lnTo>
                <a:lnTo>
                  <a:pt x="71857" y="1889223"/>
                </a:lnTo>
                <a:lnTo>
                  <a:pt x="89227" y="1886844"/>
                </a:lnTo>
                <a:lnTo>
                  <a:pt x="104217" y="1880419"/>
                </a:lnTo>
                <a:lnTo>
                  <a:pt x="115638" y="1870902"/>
                </a:lnTo>
                <a:lnTo>
                  <a:pt x="118493" y="1858291"/>
                </a:lnTo>
                <a:lnTo>
                  <a:pt x="118493" y="1274631"/>
                </a:lnTo>
                <a:lnTo>
                  <a:pt x="132293" y="1265827"/>
                </a:lnTo>
                <a:lnTo>
                  <a:pt x="140383" y="1255120"/>
                </a:lnTo>
                <a:lnTo>
                  <a:pt x="142762" y="1244175"/>
                </a:lnTo>
                <a:lnTo>
                  <a:pt x="142762" y="488010"/>
                </a:lnTo>
                <a:close/>
              </a:path>
            </a:pathLst>
          </a:custGeom>
          <a:solidFill>
            <a:srgbClr val="C00000"/>
          </a:solidFill>
          <a:ln w="2374" cap="flat">
            <a:noFill/>
            <a:prstDash val="solid"/>
            <a:miter/>
          </a:ln>
        </p:spPr>
        <p:txBody>
          <a:bodyPr rtlCol="0" anchor="ctr"/>
          <a:lstStyle/>
          <a:p>
            <a:pPr defTabSz="685800" fontAlgn="auto">
              <a:spcBef>
                <a:spcPts val="0"/>
              </a:spcBef>
              <a:spcAft>
                <a:spcPts val="0"/>
              </a:spcAft>
            </a:pPr>
            <a:endParaRPr lang="en-US" sz="2000">
              <a:solidFill>
                <a:srgbClr val="84CCC6"/>
              </a:solidFill>
              <a:latin typeface="Arial"/>
              <a:cs typeface="+mn-cs"/>
            </a:endParaRPr>
          </a:p>
        </p:txBody>
      </p:sp>
      <p:sp>
        <p:nvSpPr>
          <p:cNvPr id="70" name="Freeform: Shape 69">
            <a:extLst>
              <a:ext uri="{FF2B5EF4-FFF2-40B4-BE49-F238E27FC236}">
                <a16:creationId xmlns:a16="http://schemas.microsoft.com/office/drawing/2014/main" id="{4F80C656-D969-60FC-BB23-C68DBE83F8CB}"/>
              </a:ext>
            </a:extLst>
          </p:cNvPr>
          <p:cNvSpPr/>
          <p:nvPr/>
        </p:nvSpPr>
        <p:spPr>
          <a:xfrm rot="942">
            <a:off x="8329285" y="402432"/>
            <a:ext cx="266966" cy="1028189"/>
          </a:xfrm>
          <a:custGeom>
            <a:avLst/>
            <a:gdLst>
              <a:gd name="connsiteX0" fmla="*/ 201533 w 403066"/>
              <a:gd name="connsiteY0" fmla="*/ 40925 h 1887569"/>
              <a:gd name="connsiteX1" fmla="*/ 40925 w 403066"/>
              <a:gd name="connsiteY1" fmla="*/ 201533 h 1887569"/>
              <a:gd name="connsiteX2" fmla="*/ 201533 w 403066"/>
              <a:gd name="connsiteY2" fmla="*/ 362141 h 1887569"/>
              <a:gd name="connsiteX3" fmla="*/ 362141 w 403066"/>
              <a:gd name="connsiteY3" fmla="*/ 201533 h 1887569"/>
              <a:gd name="connsiteX4" fmla="*/ 201533 w 403066"/>
              <a:gd name="connsiteY4" fmla="*/ 40925 h 1887569"/>
              <a:gd name="connsiteX5" fmla="*/ 201533 w 403066"/>
              <a:gd name="connsiteY5" fmla="*/ 0 h 1887569"/>
              <a:gd name="connsiteX6" fmla="*/ 403066 w 403066"/>
              <a:gd name="connsiteY6" fmla="*/ 201533 h 1887569"/>
              <a:gd name="connsiteX7" fmla="*/ 280001 w 403066"/>
              <a:gd name="connsiteY7" fmla="*/ 387236 h 1887569"/>
              <a:gd name="connsiteX8" fmla="*/ 217951 w 403066"/>
              <a:gd name="connsiteY8" fmla="*/ 399754 h 1887569"/>
              <a:gd name="connsiteX9" fmla="*/ 217951 w 403066"/>
              <a:gd name="connsiteY9" fmla="*/ 550599 h 1887569"/>
              <a:gd name="connsiteX10" fmla="*/ 218427 w 403066"/>
              <a:gd name="connsiteY10" fmla="*/ 550599 h 1887569"/>
              <a:gd name="connsiteX11" fmla="*/ 218427 w 403066"/>
              <a:gd name="connsiteY11" fmla="*/ 556309 h 1887569"/>
              <a:gd name="connsiteX12" fmla="*/ 234369 w 403066"/>
              <a:gd name="connsiteY12" fmla="*/ 561782 h 1887569"/>
              <a:gd name="connsiteX13" fmla="*/ 244124 w 403066"/>
              <a:gd name="connsiteY13" fmla="*/ 570348 h 1887569"/>
              <a:gd name="connsiteX14" fmla="*/ 248645 w 403066"/>
              <a:gd name="connsiteY14" fmla="*/ 580103 h 1887569"/>
              <a:gd name="connsiteX15" fmla="*/ 248645 w 403066"/>
              <a:gd name="connsiteY15" fmla="*/ 742377 h 1887569"/>
              <a:gd name="connsiteX16" fmla="*/ 262207 w 403066"/>
              <a:gd name="connsiteY16" fmla="*/ 749990 h 1887569"/>
              <a:gd name="connsiteX17" fmla="*/ 270535 w 403066"/>
              <a:gd name="connsiteY17" fmla="*/ 759270 h 1887569"/>
              <a:gd name="connsiteX18" fmla="*/ 272914 w 403066"/>
              <a:gd name="connsiteY18" fmla="*/ 769263 h 1887569"/>
              <a:gd name="connsiteX19" fmla="*/ 272914 w 403066"/>
              <a:gd name="connsiteY19" fmla="*/ 1317471 h 1887569"/>
              <a:gd name="connsiteX20" fmla="*/ 270535 w 403066"/>
              <a:gd name="connsiteY20" fmla="*/ 1327227 h 1887569"/>
              <a:gd name="connsiteX21" fmla="*/ 262207 w 403066"/>
              <a:gd name="connsiteY21" fmla="*/ 1336744 h 1887569"/>
              <a:gd name="connsiteX22" fmla="*/ 248645 w 403066"/>
              <a:gd name="connsiteY22" fmla="*/ 1344358 h 1887569"/>
              <a:gd name="connsiteX23" fmla="*/ 248645 w 403066"/>
              <a:gd name="connsiteY23" fmla="*/ 1860206 h 1887569"/>
              <a:gd name="connsiteX24" fmla="*/ 245552 w 403066"/>
              <a:gd name="connsiteY24" fmla="*/ 1871389 h 1887569"/>
              <a:gd name="connsiteX25" fmla="*/ 234369 w 403066"/>
              <a:gd name="connsiteY25" fmla="*/ 1879955 h 1887569"/>
              <a:gd name="connsiteX26" fmla="*/ 219141 w 403066"/>
              <a:gd name="connsiteY26" fmla="*/ 1885428 h 1887569"/>
              <a:gd name="connsiteX27" fmla="*/ 201771 w 403066"/>
              <a:gd name="connsiteY27" fmla="*/ 1887569 h 1887569"/>
              <a:gd name="connsiteX28" fmla="*/ 183688 w 403066"/>
              <a:gd name="connsiteY28" fmla="*/ 1885428 h 1887569"/>
              <a:gd name="connsiteX29" fmla="*/ 168460 w 403066"/>
              <a:gd name="connsiteY29" fmla="*/ 1879955 h 1887569"/>
              <a:gd name="connsiteX30" fmla="*/ 158704 w 403066"/>
              <a:gd name="connsiteY30" fmla="*/ 1871389 h 1887569"/>
              <a:gd name="connsiteX31" fmla="*/ 154898 w 403066"/>
              <a:gd name="connsiteY31" fmla="*/ 1860206 h 1887569"/>
              <a:gd name="connsiteX32" fmla="*/ 154898 w 403066"/>
              <a:gd name="connsiteY32" fmla="*/ 1344358 h 1887569"/>
              <a:gd name="connsiteX33" fmla="*/ 143001 w 403066"/>
              <a:gd name="connsiteY33" fmla="*/ 1336744 h 1887569"/>
              <a:gd name="connsiteX34" fmla="*/ 134673 w 403066"/>
              <a:gd name="connsiteY34" fmla="*/ 1327227 h 1887569"/>
              <a:gd name="connsiteX35" fmla="*/ 130152 w 403066"/>
              <a:gd name="connsiteY35" fmla="*/ 1317471 h 1887569"/>
              <a:gd name="connsiteX36" fmla="*/ 130152 w 403066"/>
              <a:gd name="connsiteY36" fmla="*/ 769263 h 1887569"/>
              <a:gd name="connsiteX37" fmla="*/ 134673 w 403066"/>
              <a:gd name="connsiteY37" fmla="*/ 759270 h 1887569"/>
              <a:gd name="connsiteX38" fmla="*/ 143001 w 403066"/>
              <a:gd name="connsiteY38" fmla="*/ 749990 h 1887569"/>
              <a:gd name="connsiteX39" fmla="*/ 154898 w 403066"/>
              <a:gd name="connsiteY39" fmla="*/ 742377 h 1887569"/>
              <a:gd name="connsiteX40" fmla="*/ 154898 w 403066"/>
              <a:gd name="connsiteY40" fmla="*/ 580103 h 1887569"/>
              <a:gd name="connsiteX41" fmla="*/ 158704 w 403066"/>
              <a:gd name="connsiteY41" fmla="*/ 571299 h 1887569"/>
              <a:gd name="connsiteX42" fmla="*/ 167032 w 403066"/>
              <a:gd name="connsiteY42" fmla="*/ 562734 h 1887569"/>
              <a:gd name="connsiteX43" fmla="*/ 181784 w 403066"/>
              <a:gd name="connsiteY43" fmla="*/ 557261 h 1887569"/>
              <a:gd name="connsiteX44" fmla="*/ 182260 w 403066"/>
              <a:gd name="connsiteY44" fmla="*/ 557261 h 1887569"/>
              <a:gd name="connsiteX45" fmla="*/ 182022 w 403066"/>
              <a:gd name="connsiteY45" fmla="*/ 550599 h 1887569"/>
              <a:gd name="connsiteX46" fmla="*/ 183450 w 403066"/>
              <a:gd name="connsiteY46" fmla="*/ 550599 h 1887569"/>
              <a:gd name="connsiteX47" fmla="*/ 183450 w 403066"/>
              <a:gd name="connsiteY47" fmla="*/ 399418 h 1887569"/>
              <a:gd name="connsiteX48" fmla="*/ 123066 w 403066"/>
              <a:gd name="connsiteY48" fmla="*/ 387236 h 1887569"/>
              <a:gd name="connsiteX49" fmla="*/ 0 w 403066"/>
              <a:gd name="connsiteY49" fmla="*/ 201533 h 1887569"/>
              <a:gd name="connsiteX50" fmla="*/ 201533 w 403066"/>
              <a:gd name="connsiteY50" fmla="*/ 0 h 18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3066" h="1887569">
                <a:moveTo>
                  <a:pt x="201533" y="40925"/>
                </a:moveTo>
                <a:cubicBezTo>
                  <a:pt x="112782" y="40925"/>
                  <a:pt x="40925" y="112782"/>
                  <a:pt x="40925" y="201533"/>
                </a:cubicBezTo>
                <a:cubicBezTo>
                  <a:pt x="40925" y="290284"/>
                  <a:pt x="112782" y="362141"/>
                  <a:pt x="201533" y="362141"/>
                </a:cubicBezTo>
                <a:cubicBezTo>
                  <a:pt x="290046" y="362141"/>
                  <a:pt x="361903" y="290284"/>
                  <a:pt x="362141" y="201533"/>
                </a:cubicBezTo>
                <a:cubicBezTo>
                  <a:pt x="362141" y="112782"/>
                  <a:pt x="290284" y="40925"/>
                  <a:pt x="201533" y="40925"/>
                </a:cubicBezTo>
                <a:close/>
                <a:moveTo>
                  <a:pt x="201533" y="0"/>
                </a:moveTo>
                <a:cubicBezTo>
                  <a:pt x="312888" y="0"/>
                  <a:pt x="403066" y="90178"/>
                  <a:pt x="403066" y="201533"/>
                </a:cubicBezTo>
                <a:cubicBezTo>
                  <a:pt x="403066" y="285050"/>
                  <a:pt x="352341" y="356654"/>
                  <a:pt x="280001" y="387236"/>
                </a:cubicBezTo>
                <a:lnTo>
                  <a:pt x="217951" y="399754"/>
                </a:lnTo>
                <a:lnTo>
                  <a:pt x="217951" y="550599"/>
                </a:lnTo>
                <a:lnTo>
                  <a:pt x="218427" y="550599"/>
                </a:lnTo>
                <a:lnTo>
                  <a:pt x="218427" y="556309"/>
                </a:lnTo>
                <a:lnTo>
                  <a:pt x="234369" y="561782"/>
                </a:lnTo>
                <a:lnTo>
                  <a:pt x="244124" y="570348"/>
                </a:lnTo>
                <a:lnTo>
                  <a:pt x="248645" y="580103"/>
                </a:lnTo>
                <a:lnTo>
                  <a:pt x="248645" y="742377"/>
                </a:lnTo>
                <a:lnTo>
                  <a:pt x="262207" y="749990"/>
                </a:lnTo>
                <a:lnTo>
                  <a:pt x="270535" y="759270"/>
                </a:lnTo>
                <a:lnTo>
                  <a:pt x="272914" y="769263"/>
                </a:lnTo>
                <a:lnTo>
                  <a:pt x="272914" y="1317471"/>
                </a:lnTo>
                <a:lnTo>
                  <a:pt x="270535" y="1327227"/>
                </a:lnTo>
                <a:lnTo>
                  <a:pt x="262207" y="1336744"/>
                </a:lnTo>
                <a:lnTo>
                  <a:pt x="248645" y="1344358"/>
                </a:lnTo>
                <a:lnTo>
                  <a:pt x="248645" y="1860206"/>
                </a:lnTo>
                <a:lnTo>
                  <a:pt x="245552" y="1871389"/>
                </a:lnTo>
                <a:lnTo>
                  <a:pt x="234369" y="1879955"/>
                </a:lnTo>
                <a:lnTo>
                  <a:pt x="219141" y="1885428"/>
                </a:lnTo>
                <a:lnTo>
                  <a:pt x="201771" y="1887569"/>
                </a:lnTo>
                <a:lnTo>
                  <a:pt x="183688" y="1885428"/>
                </a:lnTo>
                <a:lnTo>
                  <a:pt x="168460" y="1879955"/>
                </a:lnTo>
                <a:lnTo>
                  <a:pt x="158704" y="1871389"/>
                </a:lnTo>
                <a:lnTo>
                  <a:pt x="154898" y="1860206"/>
                </a:lnTo>
                <a:lnTo>
                  <a:pt x="154898" y="1344358"/>
                </a:lnTo>
                <a:lnTo>
                  <a:pt x="143001" y="1336744"/>
                </a:lnTo>
                <a:lnTo>
                  <a:pt x="134673" y="1327227"/>
                </a:lnTo>
                <a:lnTo>
                  <a:pt x="130152" y="1317471"/>
                </a:lnTo>
                <a:lnTo>
                  <a:pt x="130152" y="769263"/>
                </a:lnTo>
                <a:lnTo>
                  <a:pt x="134673" y="759270"/>
                </a:lnTo>
                <a:lnTo>
                  <a:pt x="143001" y="749990"/>
                </a:lnTo>
                <a:lnTo>
                  <a:pt x="154898" y="742377"/>
                </a:lnTo>
                <a:lnTo>
                  <a:pt x="154898" y="580103"/>
                </a:lnTo>
                <a:lnTo>
                  <a:pt x="158704" y="571299"/>
                </a:lnTo>
                <a:lnTo>
                  <a:pt x="167032" y="562734"/>
                </a:lnTo>
                <a:lnTo>
                  <a:pt x="181784" y="557261"/>
                </a:lnTo>
                <a:lnTo>
                  <a:pt x="182260" y="557261"/>
                </a:lnTo>
                <a:lnTo>
                  <a:pt x="182022" y="550599"/>
                </a:lnTo>
                <a:lnTo>
                  <a:pt x="183450" y="550599"/>
                </a:lnTo>
                <a:lnTo>
                  <a:pt x="183450" y="399418"/>
                </a:lnTo>
                <a:lnTo>
                  <a:pt x="123066" y="387236"/>
                </a:lnTo>
                <a:cubicBezTo>
                  <a:pt x="50725" y="356654"/>
                  <a:pt x="0" y="285050"/>
                  <a:pt x="0" y="201533"/>
                </a:cubicBezTo>
                <a:cubicBezTo>
                  <a:pt x="0" y="90178"/>
                  <a:pt x="90178" y="0"/>
                  <a:pt x="201533" y="0"/>
                </a:cubicBezTo>
                <a:close/>
              </a:path>
            </a:pathLst>
          </a:custGeom>
          <a:solidFill>
            <a:srgbClr val="C00000"/>
          </a:solidFill>
          <a:ln w="2374" cap="flat">
            <a:noFill/>
            <a:prstDash val="solid"/>
            <a:miter/>
          </a:ln>
        </p:spPr>
        <p:txBody>
          <a:bodyPr rtlCol="0" anchor="ctr"/>
          <a:lstStyle/>
          <a:p>
            <a:pPr defTabSz="685800" fontAlgn="auto">
              <a:spcBef>
                <a:spcPts val="0"/>
              </a:spcBef>
              <a:spcAft>
                <a:spcPts val="0"/>
              </a:spcAft>
            </a:pPr>
            <a:endParaRPr lang="en-US" sz="2000">
              <a:solidFill>
                <a:srgbClr val="84CCC6"/>
              </a:solidFill>
              <a:latin typeface="Arial"/>
              <a:cs typeface="+mn-cs"/>
            </a:endParaRPr>
          </a:p>
        </p:txBody>
      </p:sp>
      <p:sp>
        <p:nvSpPr>
          <p:cNvPr id="75" name="Freeform: Shape 74">
            <a:extLst>
              <a:ext uri="{FF2B5EF4-FFF2-40B4-BE49-F238E27FC236}">
                <a16:creationId xmlns:a16="http://schemas.microsoft.com/office/drawing/2014/main" id="{56DAB606-ED3A-EDB0-8C59-631EA0316D06}"/>
              </a:ext>
            </a:extLst>
          </p:cNvPr>
          <p:cNvSpPr/>
          <p:nvPr/>
        </p:nvSpPr>
        <p:spPr>
          <a:xfrm>
            <a:off x="8035924" y="4133211"/>
            <a:ext cx="528444" cy="579468"/>
          </a:xfrm>
          <a:custGeom>
            <a:avLst/>
            <a:gdLst>
              <a:gd name="connsiteX0" fmla="*/ 679748 w 1228725"/>
              <a:gd name="connsiteY0" fmla="*/ 401923 h 1638300"/>
              <a:gd name="connsiteX1" fmla="*/ 575926 w 1228725"/>
              <a:gd name="connsiteY1" fmla="*/ 570516 h 1638300"/>
              <a:gd name="connsiteX2" fmla="*/ 553065 w 1228725"/>
              <a:gd name="connsiteY2" fmla="*/ 611473 h 1638300"/>
              <a:gd name="connsiteX3" fmla="*/ 565448 w 1228725"/>
              <a:gd name="connsiteY3" fmla="*/ 672433 h 1638300"/>
              <a:gd name="connsiteX4" fmla="*/ 626408 w 1228725"/>
              <a:gd name="connsiteY4" fmla="*/ 661956 h 1638300"/>
              <a:gd name="connsiteX5" fmla="*/ 804526 w 1228725"/>
              <a:gd name="connsiteY5" fmla="*/ 375253 h 1638300"/>
              <a:gd name="connsiteX6" fmla="*/ 758806 w 1228725"/>
              <a:gd name="connsiteY6" fmla="*/ 307626 h 1638300"/>
              <a:gd name="connsiteX7" fmla="*/ 608310 w 1228725"/>
              <a:gd name="connsiteY7" fmla="*/ 307626 h 1638300"/>
              <a:gd name="connsiteX8" fmla="*/ 665460 w 1228725"/>
              <a:gd name="connsiteY8" fmla="*/ 139033 h 1638300"/>
              <a:gd name="connsiteX9" fmla="*/ 838815 w 1228725"/>
              <a:gd name="connsiteY9" fmla="*/ 4731 h 1638300"/>
              <a:gd name="connsiteX10" fmla="*/ 1227435 w 1228725"/>
              <a:gd name="connsiteY10" fmla="*/ 389541 h 1638300"/>
              <a:gd name="connsiteX11" fmla="*/ 1176953 w 1228725"/>
              <a:gd name="connsiteY11" fmla="*/ 620998 h 1638300"/>
              <a:gd name="connsiteX12" fmla="*/ 1166476 w 1228725"/>
              <a:gd name="connsiteY12" fmla="*/ 723868 h 1638300"/>
              <a:gd name="connsiteX13" fmla="*/ 1027410 w 1228725"/>
              <a:gd name="connsiteY13" fmla="*/ 1362996 h 1638300"/>
              <a:gd name="connsiteX14" fmla="*/ 863581 w 1228725"/>
              <a:gd name="connsiteY14" fmla="*/ 1588738 h 1638300"/>
              <a:gd name="connsiteX15" fmla="*/ 806431 w 1228725"/>
              <a:gd name="connsiteY15" fmla="*/ 1629696 h 1638300"/>
              <a:gd name="connsiteX16" fmla="*/ 687368 w 1228725"/>
              <a:gd name="connsiteY16" fmla="*/ 1551591 h 1638300"/>
              <a:gd name="connsiteX17" fmla="*/ 718801 w 1228725"/>
              <a:gd name="connsiteY17" fmla="*/ 1355376 h 1638300"/>
              <a:gd name="connsiteX18" fmla="*/ 675938 w 1228725"/>
              <a:gd name="connsiteY18" fmla="*/ 1048671 h 1638300"/>
              <a:gd name="connsiteX19" fmla="*/ 617835 w 1228725"/>
              <a:gd name="connsiteY19" fmla="*/ 996283 h 1638300"/>
              <a:gd name="connsiteX20" fmla="*/ 557828 w 1228725"/>
              <a:gd name="connsiteY20" fmla="*/ 1045813 h 1638300"/>
              <a:gd name="connsiteX21" fmla="*/ 535920 w 1228725"/>
              <a:gd name="connsiteY21" fmla="*/ 1492536 h 1638300"/>
              <a:gd name="connsiteX22" fmla="*/ 545445 w 1228725"/>
              <a:gd name="connsiteY22" fmla="*/ 1538256 h 1638300"/>
              <a:gd name="connsiteX23" fmla="*/ 513060 w 1228725"/>
              <a:gd name="connsiteY23" fmla="*/ 1619218 h 1638300"/>
              <a:gd name="connsiteX24" fmla="*/ 421620 w 1228725"/>
              <a:gd name="connsiteY24" fmla="*/ 1624933 h 1638300"/>
              <a:gd name="connsiteX25" fmla="*/ 318751 w 1228725"/>
              <a:gd name="connsiteY25" fmla="*/ 1535398 h 1638300"/>
              <a:gd name="connsiteX26" fmla="*/ 92056 w 1228725"/>
              <a:gd name="connsiteY26" fmla="*/ 1020096 h 1638300"/>
              <a:gd name="connsiteX27" fmla="*/ 65385 w 1228725"/>
              <a:gd name="connsiteY27" fmla="*/ 674338 h 1638300"/>
              <a:gd name="connsiteX28" fmla="*/ 49193 w 1228725"/>
              <a:gd name="connsiteY28" fmla="*/ 605758 h 1638300"/>
              <a:gd name="connsiteX29" fmla="*/ 9188 w 1228725"/>
              <a:gd name="connsiteY29" fmla="*/ 269526 h 1638300"/>
              <a:gd name="connsiteX30" fmla="*/ 463531 w 1228725"/>
              <a:gd name="connsiteY30" fmla="*/ 17113 h 1638300"/>
              <a:gd name="connsiteX31" fmla="*/ 550208 w 1228725"/>
              <a:gd name="connsiteY31" fmla="*/ 185706 h 1638300"/>
              <a:gd name="connsiteX32" fmla="*/ 500678 w 1228725"/>
              <a:gd name="connsiteY32" fmla="*/ 324771 h 1638300"/>
              <a:gd name="connsiteX33" fmla="*/ 553065 w 1228725"/>
              <a:gd name="connsiteY33" fmla="*/ 400018 h 1638300"/>
              <a:gd name="connsiteX34" fmla="*/ 679748 w 1228725"/>
              <a:gd name="connsiteY34" fmla="*/ 401923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8725" h="1638300">
                <a:moveTo>
                  <a:pt x="679748" y="401923"/>
                </a:moveTo>
                <a:cubicBezTo>
                  <a:pt x="641648" y="463836"/>
                  <a:pt x="608310" y="517176"/>
                  <a:pt x="575926" y="570516"/>
                </a:cubicBezTo>
                <a:cubicBezTo>
                  <a:pt x="567353" y="583851"/>
                  <a:pt x="554018" y="597186"/>
                  <a:pt x="553065" y="611473"/>
                </a:cubicBezTo>
                <a:cubicBezTo>
                  <a:pt x="552113" y="631476"/>
                  <a:pt x="553065" y="659098"/>
                  <a:pt x="565448" y="672433"/>
                </a:cubicBezTo>
                <a:cubicBezTo>
                  <a:pt x="584498" y="694341"/>
                  <a:pt x="611168" y="684816"/>
                  <a:pt x="626408" y="661956"/>
                </a:cubicBezTo>
                <a:cubicBezTo>
                  <a:pt x="687368" y="566706"/>
                  <a:pt x="747376" y="472408"/>
                  <a:pt x="804526" y="375253"/>
                </a:cubicBezTo>
                <a:cubicBezTo>
                  <a:pt x="823576" y="342868"/>
                  <a:pt x="799763" y="309531"/>
                  <a:pt x="758806" y="307626"/>
                </a:cubicBezTo>
                <a:cubicBezTo>
                  <a:pt x="711181" y="305721"/>
                  <a:pt x="663556" y="307626"/>
                  <a:pt x="608310" y="307626"/>
                </a:cubicBezTo>
                <a:cubicBezTo>
                  <a:pt x="629265" y="247618"/>
                  <a:pt x="654983" y="195231"/>
                  <a:pt x="665460" y="139033"/>
                </a:cubicBezTo>
                <a:cubicBezTo>
                  <a:pt x="684510" y="39021"/>
                  <a:pt x="754043" y="13303"/>
                  <a:pt x="838815" y="4731"/>
                </a:cubicBezTo>
                <a:cubicBezTo>
                  <a:pt x="1073131" y="-18129"/>
                  <a:pt x="1252201" y="156178"/>
                  <a:pt x="1227435" y="389541"/>
                </a:cubicBezTo>
                <a:cubicBezTo>
                  <a:pt x="1218863" y="467646"/>
                  <a:pt x="1193145" y="542893"/>
                  <a:pt x="1176953" y="620998"/>
                </a:cubicBezTo>
                <a:cubicBezTo>
                  <a:pt x="1170285" y="654336"/>
                  <a:pt x="1166476" y="689578"/>
                  <a:pt x="1166476" y="723868"/>
                </a:cubicBezTo>
                <a:cubicBezTo>
                  <a:pt x="1167428" y="947706"/>
                  <a:pt x="1133138" y="1164876"/>
                  <a:pt x="1027410" y="1362996"/>
                </a:cubicBezTo>
                <a:cubicBezTo>
                  <a:pt x="983595" y="1443958"/>
                  <a:pt x="920731" y="1515396"/>
                  <a:pt x="863581" y="1588738"/>
                </a:cubicBezTo>
                <a:cubicBezTo>
                  <a:pt x="849293" y="1606836"/>
                  <a:pt x="827385" y="1620171"/>
                  <a:pt x="806431" y="1629696"/>
                </a:cubicBezTo>
                <a:cubicBezTo>
                  <a:pt x="744518" y="1658271"/>
                  <a:pt x="681653" y="1618266"/>
                  <a:pt x="687368" y="1551591"/>
                </a:cubicBezTo>
                <a:cubicBezTo>
                  <a:pt x="693083" y="1485868"/>
                  <a:pt x="711181" y="1421098"/>
                  <a:pt x="718801" y="1355376"/>
                </a:cubicBezTo>
                <a:cubicBezTo>
                  <a:pt x="732135" y="1249648"/>
                  <a:pt x="723563" y="1145826"/>
                  <a:pt x="675938" y="1048671"/>
                </a:cubicBezTo>
                <a:cubicBezTo>
                  <a:pt x="664508" y="1025811"/>
                  <a:pt x="637838" y="997236"/>
                  <a:pt x="617835" y="996283"/>
                </a:cubicBezTo>
                <a:cubicBezTo>
                  <a:pt x="597833" y="995331"/>
                  <a:pt x="569258" y="1022953"/>
                  <a:pt x="557828" y="1045813"/>
                </a:cubicBezTo>
                <a:cubicBezTo>
                  <a:pt x="487343" y="1190593"/>
                  <a:pt x="501631" y="1341088"/>
                  <a:pt x="535920" y="1492536"/>
                </a:cubicBezTo>
                <a:cubicBezTo>
                  <a:pt x="539731" y="1507776"/>
                  <a:pt x="548303" y="1524921"/>
                  <a:pt x="545445" y="1538256"/>
                </a:cubicBezTo>
                <a:cubicBezTo>
                  <a:pt x="538778" y="1566831"/>
                  <a:pt x="533063" y="1605883"/>
                  <a:pt x="513060" y="1619218"/>
                </a:cubicBezTo>
                <a:cubicBezTo>
                  <a:pt x="490201" y="1634458"/>
                  <a:pt x="446385" y="1637316"/>
                  <a:pt x="421620" y="1624933"/>
                </a:cubicBezTo>
                <a:cubicBezTo>
                  <a:pt x="382568" y="1603978"/>
                  <a:pt x="348278" y="1569688"/>
                  <a:pt x="318751" y="1535398"/>
                </a:cubicBezTo>
                <a:cubicBezTo>
                  <a:pt x="191115" y="1386808"/>
                  <a:pt x="121583" y="1210596"/>
                  <a:pt x="92056" y="1020096"/>
                </a:cubicBezTo>
                <a:cubicBezTo>
                  <a:pt x="74910" y="906748"/>
                  <a:pt x="74910" y="789591"/>
                  <a:pt x="65385" y="674338"/>
                </a:cubicBezTo>
                <a:cubicBezTo>
                  <a:pt x="63481" y="651478"/>
                  <a:pt x="56813" y="627666"/>
                  <a:pt x="49193" y="605758"/>
                </a:cubicBezTo>
                <a:cubicBezTo>
                  <a:pt x="11093" y="496221"/>
                  <a:pt x="-14624" y="384778"/>
                  <a:pt x="9188" y="269526"/>
                </a:cubicBezTo>
                <a:cubicBezTo>
                  <a:pt x="52051" y="70453"/>
                  <a:pt x="263506" y="-45752"/>
                  <a:pt x="463531" y="17113"/>
                </a:cubicBezTo>
                <a:cubicBezTo>
                  <a:pt x="586403" y="55213"/>
                  <a:pt x="592118" y="66643"/>
                  <a:pt x="550208" y="185706"/>
                </a:cubicBezTo>
                <a:cubicBezTo>
                  <a:pt x="534015" y="232378"/>
                  <a:pt x="516870" y="278098"/>
                  <a:pt x="500678" y="324771"/>
                </a:cubicBezTo>
                <a:cubicBezTo>
                  <a:pt x="484485" y="372396"/>
                  <a:pt x="501631" y="398113"/>
                  <a:pt x="553065" y="400018"/>
                </a:cubicBezTo>
                <a:cubicBezTo>
                  <a:pt x="593070" y="402876"/>
                  <a:pt x="632123" y="401923"/>
                  <a:pt x="679748" y="401923"/>
                </a:cubicBezTo>
                <a:close/>
              </a:path>
            </a:pathLst>
          </a:custGeom>
          <a:solidFill>
            <a:srgbClr val="C00000"/>
          </a:solidFill>
          <a:ln w="9525" cap="flat">
            <a:noFill/>
            <a:prstDash val="solid"/>
            <a:miter/>
          </a:ln>
        </p:spPr>
        <p:txBody>
          <a:bodyPr rtlCol="0" anchor="ctr"/>
          <a:lstStyle/>
          <a:p>
            <a:pPr defTabSz="685800" fontAlgn="auto">
              <a:spcBef>
                <a:spcPts val="0"/>
              </a:spcBef>
              <a:spcAft>
                <a:spcPts val="0"/>
              </a:spcAft>
            </a:pPr>
            <a:endParaRPr lang="en-US" sz="2000">
              <a:solidFill>
                <a:prstClr val="black"/>
              </a:solidFill>
              <a:latin typeface="Arial"/>
              <a:cs typeface="+mn-cs"/>
            </a:endParaRPr>
          </a:p>
        </p:txBody>
      </p:sp>
      <p:sp>
        <p:nvSpPr>
          <p:cNvPr id="76" name="Freeform: Shape 75">
            <a:extLst>
              <a:ext uri="{FF2B5EF4-FFF2-40B4-BE49-F238E27FC236}">
                <a16:creationId xmlns:a16="http://schemas.microsoft.com/office/drawing/2014/main" id="{7D46ED56-5870-83E0-4B43-45918BFF7E92}"/>
              </a:ext>
            </a:extLst>
          </p:cNvPr>
          <p:cNvSpPr/>
          <p:nvPr/>
        </p:nvSpPr>
        <p:spPr>
          <a:xfrm>
            <a:off x="8023426" y="1608409"/>
            <a:ext cx="524348" cy="579468"/>
          </a:xfrm>
          <a:custGeom>
            <a:avLst/>
            <a:gdLst>
              <a:gd name="connsiteX0" fmla="*/ 1222071 w 1219200"/>
              <a:gd name="connsiteY0" fmla="*/ 359222 h 1638300"/>
              <a:gd name="connsiteX1" fmla="*/ 1195401 w 1219200"/>
              <a:gd name="connsiteY1" fmla="*/ 517337 h 1638300"/>
              <a:gd name="connsiteX2" fmla="*/ 1151586 w 1219200"/>
              <a:gd name="connsiteY2" fmla="*/ 821184 h 1638300"/>
              <a:gd name="connsiteX3" fmla="*/ 927748 w 1219200"/>
              <a:gd name="connsiteY3" fmla="*/ 1502222 h 1638300"/>
              <a:gd name="connsiteX4" fmla="*/ 830593 w 1219200"/>
              <a:gd name="connsiteY4" fmla="*/ 1606045 h 1638300"/>
              <a:gd name="connsiteX5" fmla="*/ 708673 w 1219200"/>
              <a:gd name="connsiteY5" fmla="*/ 1623189 h 1638300"/>
              <a:gd name="connsiteX6" fmla="*/ 681051 w 1219200"/>
              <a:gd name="connsiteY6" fmla="*/ 1507937 h 1638300"/>
              <a:gd name="connsiteX7" fmla="*/ 687718 w 1219200"/>
              <a:gd name="connsiteY7" fmla="*/ 1104077 h 1638300"/>
              <a:gd name="connsiteX8" fmla="*/ 656286 w 1219200"/>
              <a:gd name="connsiteY8" fmla="*/ 1029782 h 1638300"/>
              <a:gd name="connsiteX9" fmla="*/ 554368 w 1219200"/>
              <a:gd name="connsiteY9" fmla="*/ 1027877 h 1638300"/>
              <a:gd name="connsiteX10" fmla="*/ 499123 w 1219200"/>
              <a:gd name="connsiteY10" fmla="*/ 1261239 h 1638300"/>
              <a:gd name="connsiteX11" fmla="*/ 530556 w 1219200"/>
              <a:gd name="connsiteY11" fmla="*/ 1515557 h 1638300"/>
              <a:gd name="connsiteX12" fmla="*/ 498171 w 1219200"/>
              <a:gd name="connsiteY12" fmla="*/ 1625095 h 1638300"/>
              <a:gd name="connsiteX13" fmla="*/ 380061 w 1219200"/>
              <a:gd name="connsiteY13" fmla="*/ 1608902 h 1638300"/>
              <a:gd name="connsiteX14" fmla="*/ 136221 w 1219200"/>
              <a:gd name="connsiteY14" fmla="*/ 1234570 h 1638300"/>
              <a:gd name="connsiteX15" fmla="*/ 50496 w 1219200"/>
              <a:gd name="connsiteY15" fmla="*/ 721172 h 1638300"/>
              <a:gd name="connsiteX16" fmla="*/ 28588 w 1219200"/>
              <a:gd name="connsiteY16" fmla="*/ 577344 h 1638300"/>
              <a:gd name="connsiteX17" fmla="*/ 1918 w 1219200"/>
              <a:gd name="connsiteY17" fmla="*/ 462092 h 1638300"/>
              <a:gd name="connsiteX18" fmla="*/ 59068 w 1219200"/>
              <a:gd name="connsiteY18" fmla="*/ 402084 h 1638300"/>
              <a:gd name="connsiteX19" fmla="*/ 176226 w 1219200"/>
              <a:gd name="connsiteY19" fmla="*/ 393512 h 1638300"/>
              <a:gd name="connsiteX20" fmla="*/ 351486 w 1219200"/>
              <a:gd name="connsiteY20" fmla="*/ 85854 h 1638300"/>
              <a:gd name="connsiteX21" fmla="*/ 425781 w 1219200"/>
              <a:gd name="connsiteY21" fmla="*/ 10607 h 1638300"/>
              <a:gd name="connsiteX22" fmla="*/ 566751 w 1219200"/>
              <a:gd name="connsiteY22" fmla="*/ 75377 h 1638300"/>
              <a:gd name="connsiteX23" fmla="*/ 641046 w 1219200"/>
              <a:gd name="connsiteY23" fmla="*/ 75377 h 1638300"/>
              <a:gd name="connsiteX24" fmla="*/ 1093484 w 1219200"/>
              <a:gd name="connsiteY24" fmla="*/ 78234 h 1638300"/>
              <a:gd name="connsiteX25" fmla="*/ 1222071 w 1219200"/>
              <a:gd name="connsiteY25" fmla="*/ 359222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 h="1638300">
                <a:moveTo>
                  <a:pt x="1222071" y="359222"/>
                </a:moveTo>
                <a:cubicBezTo>
                  <a:pt x="1213498" y="412562"/>
                  <a:pt x="1214451" y="468759"/>
                  <a:pt x="1195401" y="517337"/>
                </a:cubicBezTo>
                <a:cubicBezTo>
                  <a:pt x="1157301" y="616397"/>
                  <a:pt x="1157301" y="718314"/>
                  <a:pt x="1151586" y="821184"/>
                </a:cubicBezTo>
                <a:cubicBezTo>
                  <a:pt x="1138251" y="1067882"/>
                  <a:pt x="1080148" y="1301245"/>
                  <a:pt x="927748" y="1502222"/>
                </a:cubicBezTo>
                <a:cubicBezTo>
                  <a:pt x="899173" y="1540322"/>
                  <a:pt x="864883" y="1574612"/>
                  <a:pt x="830593" y="1606045"/>
                </a:cubicBezTo>
                <a:cubicBezTo>
                  <a:pt x="790588" y="1642239"/>
                  <a:pt x="742963" y="1647002"/>
                  <a:pt x="708673" y="1623189"/>
                </a:cubicBezTo>
                <a:cubicBezTo>
                  <a:pt x="664858" y="1593662"/>
                  <a:pt x="669621" y="1551752"/>
                  <a:pt x="681051" y="1507937"/>
                </a:cubicBezTo>
                <a:cubicBezTo>
                  <a:pt x="713436" y="1373634"/>
                  <a:pt x="727723" y="1239332"/>
                  <a:pt x="687718" y="1104077"/>
                </a:cubicBezTo>
                <a:cubicBezTo>
                  <a:pt x="680098" y="1078359"/>
                  <a:pt x="669621" y="1053595"/>
                  <a:pt x="656286" y="1029782"/>
                </a:cubicBezTo>
                <a:cubicBezTo>
                  <a:pt x="628663" y="978347"/>
                  <a:pt x="583896" y="977394"/>
                  <a:pt x="554368" y="1027877"/>
                </a:cubicBezTo>
                <a:cubicBezTo>
                  <a:pt x="512458" y="1099314"/>
                  <a:pt x="495313" y="1180277"/>
                  <a:pt x="499123" y="1261239"/>
                </a:cubicBezTo>
                <a:cubicBezTo>
                  <a:pt x="502933" y="1346012"/>
                  <a:pt x="516268" y="1430784"/>
                  <a:pt x="530556" y="1515557"/>
                </a:cubicBezTo>
                <a:cubicBezTo>
                  <a:pt x="538176" y="1559372"/>
                  <a:pt x="540081" y="1598425"/>
                  <a:pt x="498171" y="1625095"/>
                </a:cubicBezTo>
                <a:cubicBezTo>
                  <a:pt x="455308" y="1651764"/>
                  <a:pt x="415303" y="1638430"/>
                  <a:pt x="380061" y="1608902"/>
                </a:cubicBezTo>
                <a:cubicBezTo>
                  <a:pt x="261951" y="1507937"/>
                  <a:pt x="188608" y="1378397"/>
                  <a:pt x="136221" y="1234570"/>
                </a:cubicBezTo>
                <a:cubicBezTo>
                  <a:pt x="75261" y="1068834"/>
                  <a:pt x="57163" y="895479"/>
                  <a:pt x="50496" y="721172"/>
                </a:cubicBezTo>
                <a:cubicBezTo>
                  <a:pt x="48591" y="673547"/>
                  <a:pt x="38113" y="624969"/>
                  <a:pt x="28588" y="577344"/>
                </a:cubicBezTo>
                <a:cubicBezTo>
                  <a:pt x="20968" y="538292"/>
                  <a:pt x="8586" y="501144"/>
                  <a:pt x="1918" y="462092"/>
                </a:cubicBezTo>
                <a:cubicBezTo>
                  <a:pt x="-5702" y="413514"/>
                  <a:pt x="8586" y="401132"/>
                  <a:pt x="59068" y="402084"/>
                </a:cubicBezTo>
                <a:cubicBezTo>
                  <a:pt x="98121" y="403037"/>
                  <a:pt x="139078" y="403989"/>
                  <a:pt x="176226" y="393512"/>
                </a:cubicBezTo>
                <a:cubicBezTo>
                  <a:pt x="309576" y="355412"/>
                  <a:pt x="384823" y="218252"/>
                  <a:pt x="351486" y="85854"/>
                </a:cubicBezTo>
                <a:cubicBezTo>
                  <a:pt x="332436" y="9654"/>
                  <a:pt x="349581" y="-10348"/>
                  <a:pt x="425781" y="10607"/>
                </a:cubicBezTo>
                <a:cubicBezTo>
                  <a:pt x="475311" y="24894"/>
                  <a:pt x="522936" y="47754"/>
                  <a:pt x="566751" y="75377"/>
                </a:cubicBezTo>
                <a:cubicBezTo>
                  <a:pt x="595326" y="93474"/>
                  <a:pt x="612471" y="95379"/>
                  <a:pt x="641046" y="75377"/>
                </a:cubicBezTo>
                <a:cubicBezTo>
                  <a:pt x="782968" y="-26541"/>
                  <a:pt x="953466" y="-24636"/>
                  <a:pt x="1093484" y="78234"/>
                </a:cubicBezTo>
                <a:cubicBezTo>
                  <a:pt x="1177304" y="140147"/>
                  <a:pt x="1217309" y="230634"/>
                  <a:pt x="1222071" y="359222"/>
                </a:cubicBezTo>
                <a:close/>
              </a:path>
            </a:pathLst>
          </a:custGeom>
          <a:solidFill>
            <a:srgbClr val="C00000"/>
          </a:solidFill>
          <a:ln w="9525" cap="flat">
            <a:noFill/>
            <a:prstDash val="solid"/>
            <a:miter/>
          </a:ln>
        </p:spPr>
        <p:txBody>
          <a:bodyPr rtlCol="0" anchor="ctr"/>
          <a:lstStyle/>
          <a:p>
            <a:pPr defTabSz="685800" fontAlgn="auto">
              <a:spcBef>
                <a:spcPts val="0"/>
              </a:spcBef>
              <a:spcAft>
                <a:spcPts val="0"/>
              </a:spcAft>
            </a:pPr>
            <a:endParaRPr lang="en-US" sz="2000" dirty="0">
              <a:solidFill>
                <a:prstClr val="black"/>
              </a:solidFill>
              <a:latin typeface="Arial"/>
              <a:cs typeface="+mn-cs"/>
            </a:endParaRPr>
          </a:p>
        </p:txBody>
      </p:sp>
      <p:sp>
        <p:nvSpPr>
          <p:cNvPr id="82" name="Freeform: Shape 81">
            <a:extLst>
              <a:ext uri="{FF2B5EF4-FFF2-40B4-BE49-F238E27FC236}">
                <a16:creationId xmlns:a16="http://schemas.microsoft.com/office/drawing/2014/main" id="{4F748031-4B4E-D896-4BD6-81CF3543D8C9}"/>
              </a:ext>
            </a:extLst>
          </p:cNvPr>
          <p:cNvSpPr/>
          <p:nvPr/>
        </p:nvSpPr>
        <p:spPr>
          <a:xfrm>
            <a:off x="8036277" y="3208940"/>
            <a:ext cx="527737" cy="579287"/>
          </a:xfrm>
          <a:custGeom>
            <a:avLst/>
            <a:gdLst>
              <a:gd name="connsiteX0" fmla="*/ 174965 w 256431"/>
              <a:gd name="connsiteY0" fmla="*/ 130696 h 342260"/>
              <a:gd name="connsiteX1" fmla="*/ 242841 w 256431"/>
              <a:gd name="connsiteY1" fmla="*/ 130696 h 342260"/>
              <a:gd name="connsiteX2" fmla="*/ 180738 w 256431"/>
              <a:gd name="connsiteY2" fmla="*/ 330543 h 342260"/>
              <a:gd name="connsiteX3" fmla="*/ 176358 w 256431"/>
              <a:gd name="connsiteY3" fmla="*/ 334723 h 342260"/>
              <a:gd name="connsiteX4" fmla="*/ 149885 w 256431"/>
              <a:gd name="connsiteY4" fmla="*/ 339103 h 342260"/>
              <a:gd name="connsiteX5" fmla="*/ 143714 w 256431"/>
              <a:gd name="connsiteY5" fmla="*/ 314221 h 342260"/>
              <a:gd name="connsiteX6" fmla="*/ 148491 w 256431"/>
              <a:gd name="connsiteY6" fmla="*/ 245349 h 342260"/>
              <a:gd name="connsiteX7" fmla="*/ 138539 w 256431"/>
              <a:gd name="connsiteY7" fmla="*/ 215492 h 342260"/>
              <a:gd name="connsiteX8" fmla="*/ 127591 w 256431"/>
              <a:gd name="connsiteY8" fmla="*/ 207530 h 342260"/>
              <a:gd name="connsiteX9" fmla="*/ 116643 w 256431"/>
              <a:gd name="connsiteY9" fmla="*/ 215890 h 342260"/>
              <a:gd name="connsiteX10" fmla="*/ 105895 w 256431"/>
              <a:gd name="connsiteY10" fmla="*/ 279586 h 342260"/>
              <a:gd name="connsiteX11" fmla="*/ 112065 w 256431"/>
              <a:gd name="connsiteY11" fmla="*/ 314818 h 342260"/>
              <a:gd name="connsiteX12" fmla="*/ 105496 w 256431"/>
              <a:gd name="connsiteY12" fmla="*/ 339500 h 342260"/>
              <a:gd name="connsiteX13" fmla="*/ 80018 w 256431"/>
              <a:gd name="connsiteY13" fmla="*/ 335122 h 342260"/>
              <a:gd name="connsiteX14" fmla="*/ 34236 w 256431"/>
              <a:gd name="connsiteY14" fmla="*/ 268639 h 342260"/>
              <a:gd name="connsiteX15" fmla="*/ 13336 w 256431"/>
              <a:gd name="connsiteY15" fmla="*/ 131691 h 342260"/>
              <a:gd name="connsiteX16" fmla="*/ 80018 w 256431"/>
              <a:gd name="connsiteY16" fmla="*/ 131691 h 342260"/>
              <a:gd name="connsiteX17" fmla="*/ 109876 w 256431"/>
              <a:gd name="connsiteY17" fmla="*/ 152791 h 342260"/>
              <a:gd name="connsiteX18" fmla="*/ 151676 w 256431"/>
              <a:gd name="connsiteY18" fmla="*/ 152791 h 342260"/>
              <a:gd name="connsiteX19" fmla="*/ 174965 w 256431"/>
              <a:gd name="connsiteY19" fmla="*/ 130696 h 342260"/>
              <a:gd name="connsiteX20" fmla="*/ 98131 w 256431"/>
              <a:gd name="connsiteY20" fmla="*/ 109796 h 342260"/>
              <a:gd name="connsiteX21" fmla="*/ 158244 w 256431"/>
              <a:gd name="connsiteY21" fmla="*/ 109796 h 342260"/>
              <a:gd name="connsiteX22" fmla="*/ 158045 w 256431"/>
              <a:gd name="connsiteY22" fmla="*/ 131493 h 342260"/>
              <a:gd name="connsiteX23" fmla="*/ 153268 w 256431"/>
              <a:gd name="connsiteY23" fmla="*/ 136071 h 342260"/>
              <a:gd name="connsiteX24" fmla="*/ 98131 w 256431"/>
              <a:gd name="connsiteY24" fmla="*/ 136270 h 342260"/>
              <a:gd name="connsiteX25" fmla="*/ 98131 w 256431"/>
              <a:gd name="connsiteY25" fmla="*/ 109796 h 342260"/>
              <a:gd name="connsiteX26" fmla="*/ 81231 w 256431"/>
              <a:gd name="connsiteY26" fmla="*/ 318 h 342260"/>
              <a:gd name="connsiteX27" fmla="*/ 117838 w 256431"/>
              <a:gd name="connsiteY27" fmla="*/ 13853 h 342260"/>
              <a:gd name="connsiteX28" fmla="*/ 138141 w 256431"/>
              <a:gd name="connsiteY28" fmla="*/ 13853 h 342260"/>
              <a:gd name="connsiteX29" fmla="*/ 251600 w 256431"/>
              <a:gd name="connsiteY29" fmla="*/ 45303 h 342260"/>
              <a:gd name="connsiteX30" fmla="*/ 249809 w 256431"/>
              <a:gd name="connsiteY30" fmla="*/ 113976 h 342260"/>
              <a:gd name="connsiteX31" fmla="*/ 175165 w 256431"/>
              <a:gd name="connsiteY31" fmla="*/ 113976 h 342260"/>
              <a:gd name="connsiteX32" fmla="*/ 150881 w 256431"/>
              <a:gd name="connsiteY32" fmla="*/ 93474 h 342260"/>
              <a:gd name="connsiteX33" fmla="*/ 106094 w 256431"/>
              <a:gd name="connsiteY33" fmla="*/ 93474 h 342260"/>
              <a:gd name="connsiteX34" fmla="*/ 80615 w 256431"/>
              <a:gd name="connsiteY34" fmla="*/ 113976 h 342260"/>
              <a:gd name="connsiteX35" fmla="*/ 10350 w 256431"/>
              <a:gd name="connsiteY35" fmla="*/ 113777 h 342260"/>
              <a:gd name="connsiteX36" fmla="*/ 4180 w 256431"/>
              <a:gd name="connsiteY36" fmla="*/ 107805 h 342260"/>
              <a:gd name="connsiteX37" fmla="*/ 0 w 256431"/>
              <a:gd name="connsiteY37" fmla="*/ 68393 h 342260"/>
              <a:gd name="connsiteX38" fmla="*/ 81231 w 256431"/>
              <a:gd name="connsiteY38" fmla="*/ 318 h 34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6431" h="342260">
                <a:moveTo>
                  <a:pt x="174965" y="130696"/>
                </a:moveTo>
                <a:cubicBezTo>
                  <a:pt x="197657" y="130696"/>
                  <a:pt x="219752" y="130696"/>
                  <a:pt x="242841" y="130696"/>
                </a:cubicBezTo>
                <a:cubicBezTo>
                  <a:pt x="244235" y="204345"/>
                  <a:pt x="234680" y="274212"/>
                  <a:pt x="180738" y="330543"/>
                </a:cubicBezTo>
                <a:cubicBezTo>
                  <a:pt x="179344" y="331937"/>
                  <a:pt x="177951" y="333330"/>
                  <a:pt x="176358" y="334723"/>
                </a:cubicBezTo>
                <a:cubicBezTo>
                  <a:pt x="167003" y="342486"/>
                  <a:pt x="157648" y="344079"/>
                  <a:pt x="149885" y="339103"/>
                </a:cubicBezTo>
                <a:cubicBezTo>
                  <a:pt x="140131" y="332733"/>
                  <a:pt x="141326" y="323377"/>
                  <a:pt x="143714" y="314221"/>
                </a:cubicBezTo>
                <a:cubicBezTo>
                  <a:pt x="149487" y="291529"/>
                  <a:pt x="152870" y="268639"/>
                  <a:pt x="148491" y="245349"/>
                </a:cubicBezTo>
                <a:cubicBezTo>
                  <a:pt x="146501" y="234999"/>
                  <a:pt x="142918" y="225046"/>
                  <a:pt x="138539" y="215492"/>
                </a:cubicBezTo>
                <a:cubicBezTo>
                  <a:pt x="136946" y="211710"/>
                  <a:pt x="131373" y="207331"/>
                  <a:pt x="127591" y="207530"/>
                </a:cubicBezTo>
                <a:cubicBezTo>
                  <a:pt x="123809" y="207530"/>
                  <a:pt x="118634" y="211909"/>
                  <a:pt x="116643" y="215890"/>
                </a:cubicBezTo>
                <a:cubicBezTo>
                  <a:pt x="106094" y="235795"/>
                  <a:pt x="103506" y="257492"/>
                  <a:pt x="105895" y="279586"/>
                </a:cubicBezTo>
                <a:cubicBezTo>
                  <a:pt x="107089" y="291330"/>
                  <a:pt x="109876" y="303074"/>
                  <a:pt x="112065" y="314818"/>
                </a:cubicBezTo>
                <a:cubicBezTo>
                  <a:pt x="113658" y="324174"/>
                  <a:pt x="115449" y="333529"/>
                  <a:pt x="105496" y="339500"/>
                </a:cubicBezTo>
                <a:cubicBezTo>
                  <a:pt x="95942" y="345074"/>
                  <a:pt x="87382" y="341491"/>
                  <a:pt x="80018" y="335122"/>
                </a:cubicBezTo>
                <a:cubicBezTo>
                  <a:pt x="58918" y="317008"/>
                  <a:pt x="44786" y="293918"/>
                  <a:pt x="34236" y="268639"/>
                </a:cubicBezTo>
                <a:cubicBezTo>
                  <a:pt x="16321" y="225046"/>
                  <a:pt x="10947" y="179464"/>
                  <a:pt x="13336" y="131691"/>
                </a:cubicBezTo>
                <a:cubicBezTo>
                  <a:pt x="35828" y="131691"/>
                  <a:pt x="57923" y="131691"/>
                  <a:pt x="80018" y="131691"/>
                </a:cubicBezTo>
                <a:cubicBezTo>
                  <a:pt x="86188" y="152194"/>
                  <a:pt x="86984" y="152791"/>
                  <a:pt x="109876" y="152791"/>
                </a:cubicBezTo>
                <a:cubicBezTo>
                  <a:pt x="123809" y="152791"/>
                  <a:pt x="137743" y="152791"/>
                  <a:pt x="151676" y="152791"/>
                </a:cubicBezTo>
                <a:cubicBezTo>
                  <a:pt x="168197" y="152194"/>
                  <a:pt x="172975" y="148013"/>
                  <a:pt x="174965" y="130696"/>
                </a:cubicBezTo>
                <a:close/>
                <a:moveTo>
                  <a:pt x="98131" y="109796"/>
                </a:moveTo>
                <a:cubicBezTo>
                  <a:pt x="117837" y="109796"/>
                  <a:pt x="137344" y="109796"/>
                  <a:pt x="158244" y="109796"/>
                </a:cubicBezTo>
                <a:cubicBezTo>
                  <a:pt x="158244" y="117161"/>
                  <a:pt x="158642" y="124327"/>
                  <a:pt x="158045" y="131493"/>
                </a:cubicBezTo>
                <a:cubicBezTo>
                  <a:pt x="157846" y="133085"/>
                  <a:pt x="155060" y="136071"/>
                  <a:pt x="153268" y="136071"/>
                </a:cubicBezTo>
                <a:cubicBezTo>
                  <a:pt x="135155" y="136469"/>
                  <a:pt x="117041" y="136270"/>
                  <a:pt x="98131" y="136270"/>
                </a:cubicBezTo>
                <a:cubicBezTo>
                  <a:pt x="98131" y="127114"/>
                  <a:pt x="98131" y="118953"/>
                  <a:pt x="98131" y="109796"/>
                </a:cubicBezTo>
                <a:close/>
                <a:moveTo>
                  <a:pt x="81231" y="318"/>
                </a:moveTo>
                <a:cubicBezTo>
                  <a:pt x="94288" y="1487"/>
                  <a:pt x="107040" y="5891"/>
                  <a:pt x="117838" y="13853"/>
                </a:cubicBezTo>
                <a:cubicBezTo>
                  <a:pt x="125800" y="19626"/>
                  <a:pt x="130578" y="19228"/>
                  <a:pt x="138141" y="13853"/>
                </a:cubicBezTo>
                <a:cubicBezTo>
                  <a:pt x="177952" y="-13815"/>
                  <a:pt x="236672" y="2707"/>
                  <a:pt x="251600" y="45303"/>
                </a:cubicBezTo>
                <a:cubicBezTo>
                  <a:pt x="259562" y="68194"/>
                  <a:pt x="256776" y="90886"/>
                  <a:pt x="249809" y="113976"/>
                </a:cubicBezTo>
                <a:cubicBezTo>
                  <a:pt x="224530" y="113976"/>
                  <a:pt x="199847" y="113976"/>
                  <a:pt x="175165" y="113976"/>
                </a:cubicBezTo>
                <a:cubicBezTo>
                  <a:pt x="172179" y="96459"/>
                  <a:pt x="168795" y="93474"/>
                  <a:pt x="150881" y="93474"/>
                </a:cubicBezTo>
                <a:cubicBezTo>
                  <a:pt x="135952" y="93474"/>
                  <a:pt x="121023" y="93474"/>
                  <a:pt x="106094" y="93474"/>
                </a:cubicBezTo>
                <a:cubicBezTo>
                  <a:pt x="86985" y="93474"/>
                  <a:pt x="84397" y="95663"/>
                  <a:pt x="80615" y="113976"/>
                </a:cubicBezTo>
                <a:cubicBezTo>
                  <a:pt x="57326" y="113976"/>
                  <a:pt x="33838" y="114175"/>
                  <a:pt x="10350" y="113777"/>
                </a:cubicBezTo>
                <a:cubicBezTo>
                  <a:pt x="8161" y="113777"/>
                  <a:pt x="4578" y="110194"/>
                  <a:pt x="4180" y="107805"/>
                </a:cubicBezTo>
                <a:cubicBezTo>
                  <a:pt x="2189" y="94668"/>
                  <a:pt x="0" y="81531"/>
                  <a:pt x="0" y="68393"/>
                </a:cubicBezTo>
                <a:cubicBezTo>
                  <a:pt x="149" y="22413"/>
                  <a:pt x="42062" y="-3190"/>
                  <a:pt x="81231" y="318"/>
                </a:cubicBezTo>
                <a:close/>
              </a:path>
            </a:pathLst>
          </a:custGeom>
          <a:solidFill>
            <a:srgbClr val="C00000"/>
          </a:solidFill>
          <a:ln w="9525" cap="flat">
            <a:noFill/>
            <a:prstDash val="solid"/>
            <a:miter/>
          </a:ln>
        </p:spPr>
        <p:txBody>
          <a:bodyPr rtlCol="0" anchor="ctr"/>
          <a:lstStyle/>
          <a:p>
            <a:pPr defTabSz="685800" fontAlgn="auto">
              <a:spcBef>
                <a:spcPts val="0"/>
              </a:spcBef>
              <a:spcAft>
                <a:spcPts val="0"/>
              </a:spcAft>
            </a:pPr>
            <a:endParaRPr lang="en-US" sz="2000">
              <a:solidFill>
                <a:prstClr val="black"/>
              </a:solidFill>
              <a:latin typeface="Arial"/>
              <a:cs typeface="+mn-cs"/>
            </a:endParaRPr>
          </a:p>
        </p:txBody>
      </p:sp>
      <p:sp>
        <p:nvSpPr>
          <p:cNvPr id="83" name="Freeform: Shape 82">
            <a:extLst>
              <a:ext uri="{FF2B5EF4-FFF2-40B4-BE49-F238E27FC236}">
                <a16:creationId xmlns:a16="http://schemas.microsoft.com/office/drawing/2014/main" id="{2DF5C210-4909-279D-8913-CF33F06B4EAC}"/>
              </a:ext>
            </a:extLst>
          </p:cNvPr>
          <p:cNvSpPr/>
          <p:nvPr/>
        </p:nvSpPr>
        <p:spPr>
          <a:xfrm>
            <a:off x="7893252" y="5134952"/>
            <a:ext cx="672113" cy="650228"/>
          </a:xfrm>
          <a:custGeom>
            <a:avLst/>
            <a:gdLst>
              <a:gd name="connsiteX0" fmla="*/ 9686 w 326585"/>
              <a:gd name="connsiteY0" fmla="*/ 90755 h 384174"/>
              <a:gd name="connsiteX1" fmla="*/ 32378 w 326585"/>
              <a:gd name="connsiteY1" fmla="*/ 92148 h 384174"/>
              <a:gd name="connsiteX2" fmla="*/ 32179 w 326585"/>
              <a:gd name="connsiteY2" fmla="*/ 93143 h 384174"/>
              <a:gd name="connsiteX3" fmla="*/ 52880 w 326585"/>
              <a:gd name="connsiteY3" fmla="*/ 93541 h 384174"/>
              <a:gd name="connsiteX4" fmla="*/ 63431 w 326585"/>
              <a:gd name="connsiteY4" fmla="*/ 102300 h 384174"/>
              <a:gd name="connsiteX5" fmla="*/ 52880 w 326585"/>
              <a:gd name="connsiteY5" fmla="*/ 110660 h 384174"/>
              <a:gd name="connsiteX6" fmla="*/ 8492 w 326585"/>
              <a:gd name="connsiteY6" fmla="*/ 107475 h 384174"/>
              <a:gd name="connsiteX7" fmla="*/ 132 w 326585"/>
              <a:gd name="connsiteY7" fmla="*/ 99115 h 384174"/>
              <a:gd name="connsiteX8" fmla="*/ 9686 w 326585"/>
              <a:gd name="connsiteY8" fmla="*/ 90755 h 384174"/>
              <a:gd name="connsiteX9" fmla="*/ 147777 w 326585"/>
              <a:gd name="connsiteY9" fmla="*/ 41514 h 384174"/>
              <a:gd name="connsiteX10" fmla="*/ 190822 w 326585"/>
              <a:gd name="connsiteY10" fmla="*/ 57115 h 384174"/>
              <a:gd name="connsiteX11" fmla="*/ 207144 w 326585"/>
              <a:gd name="connsiteY11" fmla="*/ 57314 h 384174"/>
              <a:gd name="connsiteX12" fmla="*/ 294926 w 326585"/>
              <a:gd name="connsiteY12" fmla="*/ 54129 h 384174"/>
              <a:gd name="connsiteX13" fmla="*/ 326575 w 326585"/>
              <a:gd name="connsiteY13" fmla="*/ 109067 h 384174"/>
              <a:gd name="connsiteX14" fmla="*/ 318214 w 326585"/>
              <a:gd name="connsiteY14" fmla="*/ 163607 h 384174"/>
              <a:gd name="connsiteX15" fmla="*/ 313835 w 326585"/>
              <a:gd name="connsiteY15" fmla="*/ 212772 h 384174"/>
              <a:gd name="connsiteX16" fmla="*/ 272234 w 326585"/>
              <a:gd name="connsiteY16" fmla="*/ 347928 h 384174"/>
              <a:gd name="connsiteX17" fmla="*/ 246755 w 326585"/>
              <a:gd name="connsiteY17" fmla="*/ 376989 h 384174"/>
              <a:gd name="connsiteX18" fmla="*/ 220481 w 326585"/>
              <a:gd name="connsiteY18" fmla="*/ 380771 h 384174"/>
              <a:gd name="connsiteX19" fmla="*/ 214907 w 326585"/>
              <a:gd name="connsiteY19" fmla="*/ 356487 h 384174"/>
              <a:gd name="connsiteX20" fmla="*/ 217495 w 326585"/>
              <a:gd name="connsiteY20" fmla="*/ 276867 h 384174"/>
              <a:gd name="connsiteX21" fmla="*/ 209533 w 326585"/>
              <a:gd name="connsiteY21" fmla="*/ 256564 h 384174"/>
              <a:gd name="connsiteX22" fmla="*/ 188433 w 326585"/>
              <a:gd name="connsiteY22" fmla="*/ 256564 h 384174"/>
              <a:gd name="connsiteX23" fmla="*/ 177486 w 326585"/>
              <a:gd name="connsiteY23" fmla="*/ 326032 h 384174"/>
              <a:gd name="connsiteX24" fmla="*/ 183059 w 326585"/>
              <a:gd name="connsiteY24" fmla="*/ 356288 h 384174"/>
              <a:gd name="connsiteX25" fmla="*/ 176689 w 326585"/>
              <a:gd name="connsiteY25" fmla="*/ 381169 h 384174"/>
              <a:gd name="connsiteX26" fmla="*/ 150415 w 326585"/>
              <a:gd name="connsiteY26" fmla="*/ 376392 h 384174"/>
              <a:gd name="connsiteX27" fmla="*/ 97865 w 326585"/>
              <a:gd name="connsiteY27" fmla="*/ 290004 h 384174"/>
              <a:gd name="connsiteX28" fmla="*/ 83932 w 326585"/>
              <a:gd name="connsiteY28" fmla="*/ 188886 h 384174"/>
              <a:gd name="connsiteX29" fmla="*/ 71790 w 326585"/>
              <a:gd name="connsiteY29" fmla="*/ 126982 h 384174"/>
              <a:gd name="connsiteX30" fmla="*/ 103837 w 326585"/>
              <a:gd name="connsiteY30" fmla="*/ 53532 h 384174"/>
              <a:gd name="connsiteX31" fmla="*/ 147777 w 326585"/>
              <a:gd name="connsiteY31" fmla="*/ 41514 h 384174"/>
              <a:gd name="connsiteX32" fmla="*/ 15458 w 326585"/>
              <a:gd name="connsiteY32" fmla="*/ 32034 h 384174"/>
              <a:gd name="connsiteX33" fmla="*/ 55866 w 326585"/>
              <a:gd name="connsiteY33" fmla="*/ 55323 h 384174"/>
              <a:gd name="connsiteX34" fmla="*/ 66813 w 326585"/>
              <a:gd name="connsiteY34" fmla="*/ 62091 h 384174"/>
              <a:gd name="connsiteX35" fmla="*/ 71591 w 326585"/>
              <a:gd name="connsiteY35" fmla="*/ 67665 h 384174"/>
              <a:gd name="connsiteX36" fmla="*/ 59250 w 326585"/>
              <a:gd name="connsiteY36" fmla="*/ 77219 h 384174"/>
              <a:gd name="connsiteX37" fmla="*/ 4510 w 326585"/>
              <a:gd name="connsiteY37" fmla="*/ 44973 h 384174"/>
              <a:gd name="connsiteX38" fmla="*/ 2321 w 326585"/>
              <a:gd name="connsiteY38" fmla="*/ 33826 h 384174"/>
              <a:gd name="connsiteX39" fmla="*/ 15458 w 326585"/>
              <a:gd name="connsiteY39" fmla="*/ 32034 h 384174"/>
              <a:gd name="connsiteX40" fmla="*/ 63380 w 326585"/>
              <a:gd name="connsiteY40" fmla="*/ 37 h 384174"/>
              <a:gd name="connsiteX41" fmla="*/ 68406 w 326585"/>
              <a:gd name="connsiteY41" fmla="*/ 1779 h 384174"/>
              <a:gd name="connsiteX42" fmla="*/ 95079 w 326585"/>
              <a:gd name="connsiteY42" fmla="*/ 42186 h 384174"/>
              <a:gd name="connsiteX43" fmla="*/ 95875 w 326585"/>
              <a:gd name="connsiteY43" fmla="*/ 46366 h 384174"/>
              <a:gd name="connsiteX44" fmla="*/ 90103 w 326585"/>
              <a:gd name="connsiteY44" fmla="*/ 52338 h 384174"/>
              <a:gd name="connsiteX45" fmla="*/ 80548 w 326585"/>
              <a:gd name="connsiteY45" fmla="*/ 49949 h 384174"/>
              <a:gd name="connsiteX46" fmla="*/ 55468 w 326585"/>
              <a:gd name="connsiteY46" fmla="*/ 11930 h 384174"/>
              <a:gd name="connsiteX47" fmla="*/ 58056 w 326585"/>
              <a:gd name="connsiteY47" fmla="*/ 983 h 384174"/>
              <a:gd name="connsiteX48" fmla="*/ 63380 w 326585"/>
              <a:gd name="connsiteY48" fmla="*/ 37 h 38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26585" h="384174">
                <a:moveTo>
                  <a:pt x="9686" y="90755"/>
                </a:moveTo>
                <a:cubicBezTo>
                  <a:pt x="17250" y="91153"/>
                  <a:pt x="24814" y="91750"/>
                  <a:pt x="32378" y="92148"/>
                </a:cubicBezTo>
                <a:cubicBezTo>
                  <a:pt x="32179" y="92546"/>
                  <a:pt x="32179" y="92745"/>
                  <a:pt x="32179" y="93143"/>
                </a:cubicBezTo>
                <a:cubicBezTo>
                  <a:pt x="39146" y="93143"/>
                  <a:pt x="46312" y="92148"/>
                  <a:pt x="52880" y="93541"/>
                </a:cubicBezTo>
                <a:cubicBezTo>
                  <a:pt x="57061" y="94537"/>
                  <a:pt x="62833" y="98916"/>
                  <a:pt x="63431" y="102300"/>
                </a:cubicBezTo>
                <a:cubicBezTo>
                  <a:pt x="64227" y="108072"/>
                  <a:pt x="59251" y="111257"/>
                  <a:pt x="52880" y="110660"/>
                </a:cubicBezTo>
                <a:cubicBezTo>
                  <a:pt x="38151" y="109465"/>
                  <a:pt x="23222" y="109067"/>
                  <a:pt x="8492" y="107475"/>
                </a:cubicBezTo>
                <a:cubicBezTo>
                  <a:pt x="5307" y="107077"/>
                  <a:pt x="729" y="102499"/>
                  <a:pt x="132" y="99115"/>
                </a:cubicBezTo>
                <a:cubicBezTo>
                  <a:pt x="-864" y="93143"/>
                  <a:pt x="3914" y="90556"/>
                  <a:pt x="9686" y="90755"/>
                </a:cubicBezTo>
                <a:close/>
                <a:moveTo>
                  <a:pt x="147777" y="41514"/>
                </a:moveTo>
                <a:cubicBezTo>
                  <a:pt x="162358" y="41937"/>
                  <a:pt x="176789" y="46963"/>
                  <a:pt x="190822" y="57115"/>
                </a:cubicBezTo>
                <a:cubicBezTo>
                  <a:pt x="196993" y="61494"/>
                  <a:pt x="200774" y="61693"/>
                  <a:pt x="207144" y="57314"/>
                </a:cubicBezTo>
                <a:cubicBezTo>
                  <a:pt x="235608" y="37011"/>
                  <a:pt x="265267" y="37210"/>
                  <a:pt x="294926" y="54129"/>
                </a:cubicBezTo>
                <a:cubicBezTo>
                  <a:pt x="316025" y="66072"/>
                  <a:pt x="326973" y="85380"/>
                  <a:pt x="326575" y="109067"/>
                </a:cubicBezTo>
                <a:cubicBezTo>
                  <a:pt x="326176" y="127380"/>
                  <a:pt x="323788" y="146290"/>
                  <a:pt x="318214" y="163607"/>
                </a:cubicBezTo>
                <a:cubicBezTo>
                  <a:pt x="313039" y="180128"/>
                  <a:pt x="315030" y="196450"/>
                  <a:pt x="313835" y="212772"/>
                </a:cubicBezTo>
                <a:cubicBezTo>
                  <a:pt x="310452" y="261142"/>
                  <a:pt x="300101" y="307321"/>
                  <a:pt x="272234" y="347928"/>
                </a:cubicBezTo>
                <a:cubicBezTo>
                  <a:pt x="265068" y="358478"/>
                  <a:pt x="256111" y="368032"/>
                  <a:pt x="246755" y="376989"/>
                </a:cubicBezTo>
                <a:cubicBezTo>
                  <a:pt x="237997" y="385349"/>
                  <a:pt x="227845" y="386146"/>
                  <a:pt x="220481" y="380771"/>
                </a:cubicBezTo>
                <a:cubicBezTo>
                  <a:pt x="211523" y="374402"/>
                  <a:pt x="212519" y="365643"/>
                  <a:pt x="214907" y="356487"/>
                </a:cubicBezTo>
                <a:cubicBezTo>
                  <a:pt x="221476" y="330212"/>
                  <a:pt x="224262" y="303540"/>
                  <a:pt x="217495" y="276867"/>
                </a:cubicBezTo>
                <a:cubicBezTo>
                  <a:pt x="215703" y="269900"/>
                  <a:pt x="212917" y="263132"/>
                  <a:pt x="209533" y="256564"/>
                </a:cubicBezTo>
                <a:cubicBezTo>
                  <a:pt x="204158" y="246014"/>
                  <a:pt x="194206" y="245815"/>
                  <a:pt x="188433" y="256564"/>
                </a:cubicBezTo>
                <a:cubicBezTo>
                  <a:pt x="176490" y="278260"/>
                  <a:pt x="174699" y="301947"/>
                  <a:pt x="177486" y="326032"/>
                </a:cubicBezTo>
                <a:cubicBezTo>
                  <a:pt x="178680" y="336184"/>
                  <a:pt x="180869" y="346336"/>
                  <a:pt x="183059" y="356288"/>
                </a:cubicBezTo>
                <a:cubicBezTo>
                  <a:pt x="186045" y="369027"/>
                  <a:pt x="184452" y="376193"/>
                  <a:pt x="176689" y="381169"/>
                </a:cubicBezTo>
                <a:cubicBezTo>
                  <a:pt x="168926" y="385947"/>
                  <a:pt x="159571" y="384553"/>
                  <a:pt x="150415" y="376392"/>
                </a:cubicBezTo>
                <a:cubicBezTo>
                  <a:pt x="124140" y="352904"/>
                  <a:pt x="108415" y="323047"/>
                  <a:pt x="97865" y="290004"/>
                </a:cubicBezTo>
                <a:cubicBezTo>
                  <a:pt x="88709" y="260744"/>
                  <a:pt x="84330" y="231085"/>
                  <a:pt x="83932" y="188886"/>
                </a:cubicBezTo>
                <a:cubicBezTo>
                  <a:pt x="81344" y="175749"/>
                  <a:pt x="75174" y="151465"/>
                  <a:pt x="71790" y="126982"/>
                </a:cubicBezTo>
                <a:cubicBezTo>
                  <a:pt x="67610" y="96726"/>
                  <a:pt x="75372" y="69655"/>
                  <a:pt x="103837" y="53532"/>
                </a:cubicBezTo>
                <a:cubicBezTo>
                  <a:pt x="118467" y="45271"/>
                  <a:pt x="133197" y="41091"/>
                  <a:pt x="147777" y="41514"/>
                </a:cubicBezTo>
                <a:close/>
                <a:moveTo>
                  <a:pt x="15458" y="32034"/>
                </a:moveTo>
                <a:cubicBezTo>
                  <a:pt x="29392" y="39001"/>
                  <a:pt x="42529" y="47361"/>
                  <a:pt x="55866" y="55323"/>
                </a:cubicBezTo>
                <a:cubicBezTo>
                  <a:pt x="59648" y="57513"/>
                  <a:pt x="63429" y="59504"/>
                  <a:pt x="66813" y="62091"/>
                </a:cubicBezTo>
                <a:cubicBezTo>
                  <a:pt x="69202" y="63883"/>
                  <a:pt x="70595" y="66470"/>
                  <a:pt x="71591" y="67665"/>
                </a:cubicBezTo>
                <a:cubicBezTo>
                  <a:pt x="71989" y="75826"/>
                  <a:pt x="65619" y="80802"/>
                  <a:pt x="59250" y="77219"/>
                </a:cubicBezTo>
                <a:cubicBezTo>
                  <a:pt x="40737" y="67068"/>
                  <a:pt x="22425" y="56319"/>
                  <a:pt x="4510" y="44973"/>
                </a:cubicBezTo>
                <a:cubicBezTo>
                  <a:pt x="2321" y="43579"/>
                  <a:pt x="2918" y="37608"/>
                  <a:pt x="2321" y="33826"/>
                </a:cubicBezTo>
                <a:cubicBezTo>
                  <a:pt x="6700" y="33229"/>
                  <a:pt x="12273" y="30442"/>
                  <a:pt x="15458" y="32034"/>
                </a:cubicBezTo>
                <a:close/>
                <a:moveTo>
                  <a:pt x="63380" y="37"/>
                </a:moveTo>
                <a:cubicBezTo>
                  <a:pt x="65570" y="187"/>
                  <a:pt x="67710" y="784"/>
                  <a:pt x="68406" y="1779"/>
                </a:cubicBezTo>
                <a:cubicBezTo>
                  <a:pt x="77762" y="14916"/>
                  <a:pt x="86321" y="28651"/>
                  <a:pt x="95079" y="42186"/>
                </a:cubicBezTo>
                <a:cubicBezTo>
                  <a:pt x="95477" y="42783"/>
                  <a:pt x="95278" y="43978"/>
                  <a:pt x="95875" y="46366"/>
                </a:cubicBezTo>
                <a:cubicBezTo>
                  <a:pt x="94283" y="47959"/>
                  <a:pt x="92690" y="51740"/>
                  <a:pt x="90103" y="52338"/>
                </a:cubicBezTo>
                <a:cubicBezTo>
                  <a:pt x="87117" y="52935"/>
                  <a:pt x="82141" y="52138"/>
                  <a:pt x="80548" y="49949"/>
                </a:cubicBezTo>
                <a:cubicBezTo>
                  <a:pt x="71591" y="37608"/>
                  <a:pt x="63231" y="24869"/>
                  <a:pt x="55468" y="11930"/>
                </a:cubicBezTo>
                <a:cubicBezTo>
                  <a:pt x="54074" y="9542"/>
                  <a:pt x="55667" y="3371"/>
                  <a:pt x="58056" y="983"/>
                </a:cubicBezTo>
                <a:cubicBezTo>
                  <a:pt x="58952" y="187"/>
                  <a:pt x="61191" y="-112"/>
                  <a:pt x="63380" y="37"/>
                </a:cubicBezTo>
                <a:close/>
              </a:path>
            </a:pathLst>
          </a:custGeom>
          <a:solidFill>
            <a:srgbClr val="C00000"/>
          </a:solidFill>
          <a:ln w="9525" cap="flat">
            <a:noFill/>
            <a:prstDash val="solid"/>
            <a:miter/>
          </a:ln>
        </p:spPr>
        <p:txBody>
          <a:bodyPr rtlCol="0" anchor="ctr"/>
          <a:lstStyle/>
          <a:p>
            <a:pPr defTabSz="685800" fontAlgn="auto">
              <a:spcBef>
                <a:spcPts val="0"/>
              </a:spcBef>
              <a:spcAft>
                <a:spcPts val="0"/>
              </a:spcAft>
            </a:pPr>
            <a:endParaRPr lang="en-US" sz="2000">
              <a:solidFill>
                <a:prstClr val="black"/>
              </a:solidFill>
              <a:latin typeface="Arial"/>
              <a:cs typeface="+mn-cs"/>
            </a:endParaRPr>
          </a:p>
        </p:txBody>
      </p:sp>
      <p:grpSp>
        <p:nvGrpSpPr>
          <p:cNvPr id="87" name="Graphic 14">
            <a:extLst>
              <a:ext uri="{FF2B5EF4-FFF2-40B4-BE49-F238E27FC236}">
                <a16:creationId xmlns:a16="http://schemas.microsoft.com/office/drawing/2014/main" id="{25543F75-1BDF-3ED6-D38C-C33377AB627D}"/>
              </a:ext>
            </a:extLst>
          </p:cNvPr>
          <p:cNvGrpSpPr/>
          <p:nvPr/>
        </p:nvGrpSpPr>
        <p:grpSpPr>
          <a:xfrm>
            <a:off x="103801" y="69583"/>
            <a:ext cx="7750691" cy="6858000"/>
            <a:chOff x="2444748" y="555045"/>
            <a:chExt cx="7282048" cy="5727454"/>
          </a:xfrm>
        </p:grpSpPr>
        <p:sp>
          <p:nvSpPr>
            <p:cNvPr id="88" name="Freeform: Shape 87">
              <a:extLst>
                <a:ext uri="{FF2B5EF4-FFF2-40B4-BE49-F238E27FC236}">
                  <a16:creationId xmlns:a16="http://schemas.microsoft.com/office/drawing/2014/main" id="{A9B8D51A-4C3C-209A-7F2F-205E311C8C2C}"/>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defTabSz="685800" fontAlgn="auto">
                <a:spcBef>
                  <a:spcPts val="0"/>
                </a:spcBef>
                <a:spcAft>
                  <a:spcPts val="0"/>
                </a:spcAft>
              </a:pPr>
              <a:endParaRPr lang="en-US" sz="1350">
                <a:solidFill>
                  <a:prstClr val="black"/>
                </a:solidFill>
                <a:latin typeface="Arial"/>
                <a:cs typeface="+mn-cs"/>
              </a:endParaRPr>
            </a:p>
          </p:txBody>
        </p:sp>
        <p:sp>
          <p:nvSpPr>
            <p:cNvPr id="89" name="Freeform: Shape 88">
              <a:extLst>
                <a:ext uri="{FF2B5EF4-FFF2-40B4-BE49-F238E27FC236}">
                  <a16:creationId xmlns:a16="http://schemas.microsoft.com/office/drawing/2014/main" id="{BAACB4AA-C29E-1468-D917-BC9B7BD09B28}"/>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a:cs typeface="+mn-cs"/>
              </a:endParaRPr>
            </a:p>
          </p:txBody>
        </p:sp>
        <p:sp>
          <p:nvSpPr>
            <p:cNvPr id="90" name="Freeform: Shape 89">
              <a:extLst>
                <a:ext uri="{FF2B5EF4-FFF2-40B4-BE49-F238E27FC236}">
                  <a16:creationId xmlns:a16="http://schemas.microsoft.com/office/drawing/2014/main" id="{E4964923-9483-F8E9-64E9-308D4CC866CB}"/>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defTabSz="685800" fontAlgn="auto">
                <a:spcBef>
                  <a:spcPts val="0"/>
                </a:spcBef>
                <a:spcAft>
                  <a:spcPts val="0"/>
                </a:spcAft>
              </a:pPr>
              <a:endParaRPr lang="en-US" sz="1350">
                <a:solidFill>
                  <a:prstClr val="black"/>
                </a:solidFill>
                <a:latin typeface="Arial"/>
                <a:cs typeface="+mn-cs"/>
              </a:endParaRPr>
            </a:p>
          </p:txBody>
        </p:sp>
        <p:sp>
          <p:nvSpPr>
            <p:cNvPr id="91" name="Freeform: Shape 90">
              <a:extLst>
                <a:ext uri="{FF2B5EF4-FFF2-40B4-BE49-F238E27FC236}">
                  <a16:creationId xmlns:a16="http://schemas.microsoft.com/office/drawing/2014/main" id="{36187C79-4C38-02BF-C312-4B0AA2837282}"/>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a:cs typeface="+mn-cs"/>
              </a:endParaRPr>
            </a:p>
          </p:txBody>
        </p:sp>
        <p:sp>
          <p:nvSpPr>
            <p:cNvPr id="92" name="Freeform: Shape 91">
              <a:extLst>
                <a:ext uri="{FF2B5EF4-FFF2-40B4-BE49-F238E27FC236}">
                  <a16:creationId xmlns:a16="http://schemas.microsoft.com/office/drawing/2014/main" id="{71E4BB92-A9F8-B59E-496F-5EB9EC233F50}"/>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a:cs typeface="+mn-cs"/>
              </a:endParaRPr>
            </a:p>
          </p:txBody>
        </p:sp>
        <p:sp>
          <p:nvSpPr>
            <p:cNvPr id="93" name="Freeform: Shape 92">
              <a:extLst>
                <a:ext uri="{FF2B5EF4-FFF2-40B4-BE49-F238E27FC236}">
                  <a16:creationId xmlns:a16="http://schemas.microsoft.com/office/drawing/2014/main" id="{9BDB29FC-FB71-C26B-AE61-5CA4896A8361}"/>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a:cs typeface="+mn-cs"/>
              </a:endParaRPr>
            </a:p>
          </p:txBody>
        </p:sp>
        <p:sp>
          <p:nvSpPr>
            <p:cNvPr id="94" name="Freeform: Shape 93">
              <a:extLst>
                <a:ext uri="{FF2B5EF4-FFF2-40B4-BE49-F238E27FC236}">
                  <a16:creationId xmlns:a16="http://schemas.microsoft.com/office/drawing/2014/main" id="{119A8CDB-EB99-AA67-ECD6-800A799E9BF0}"/>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a:cs typeface="+mn-cs"/>
              </a:endParaRPr>
            </a:p>
          </p:txBody>
        </p:sp>
        <p:sp>
          <p:nvSpPr>
            <p:cNvPr id="95" name="Freeform: Shape 94">
              <a:extLst>
                <a:ext uri="{FF2B5EF4-FFF2-40B4-BE49-F238E27FC236}">
                  <a16:creationId xmlns:a16="http://schemas.microsoft.com/office/drawing/2014/main" id="{74189E64-46A2-815B-2CDC-9C9B8DADFDD0}"/>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defTabSz="685800" fontAlgn="auto">
                <a:spcBef>
                  <a:spcPts val="0"/>
                </a:spcBef>
                <a:spcAft>
                  <a:spcPts val="0"/>
                </a:spcAft>
              </a:pPr>
              <a:endParaRPr lang="en-US" sz="1350" dirty="0">
                <a:solidFill>
                  <a:prstClr val="black"/>
                </a:solidFill>
                <a:latin typeface="Arial"/>
                <a:cs typeface="+mn-cs"/>
              </a:endParaRPr>
            </a:p>
          </p:txBody>
        </p:sp>
      </p:grpSp>
      <p:graphicFrame>
        <p:nvGraphicFramePr>
          <p:cNvPr id="3" name="Table 2">
            <a:extLst>
              <a:ext uri="{FF2B5EF4-FFF2-40B4-BE49-F238E27FC236}">
                <a16:creationId xmlns:a16="http://schemas.microsoft.com/office/drawing/2014/main" id="{2A19560D-047E-B810-49E2-4D3FF132C4E0}"/>
              </a:ext>
            </a:extLst>
          </p:cNvPr>
          <p:cNvGraphicFramePr>
            <a:graphicFrameLocks noGrp="1"/>
          </p:cNvGraphicFramePr>
          <p:nvPr>
            <p:extLst>
              <p:ext uri="{D42A27DB-BD31-4B8C-83A1-F6EECF244321}">
                <p14:modId xmlns:p14="http://schemas.microsoft.com/office/powerpoint/2010/main" val="3493772435"/>
              </p:ext>
            </p:extLst>
          </p:nvPr>
        </p:nvGraphicFramePr>
        <p:xfrm>
          <a:off x="426265" y="505456"/>
          <a:ext cx="7074222" cy="4657963"/>
        </p:xfrm>
        <a:graphic>
          <a:graphicData uri="http://schemas.openxmlformats.org/drawingml/2006/table">
            <a:tbl>
              <a:tblPr>
                <a:tableStyleId>{8FD4443E-F989-4FC4-A0C8-D5A2AF1F390B}</a:tableStyleId>
              </a:tblPr>
              <a:tblGrid>
                <a:gridCol w="1854850">
                  <a:extLst>
                    <a:ext uri="{9D8B030D-6E8A-4147-A177-3AD203B41FA5}">
                      <a16:colId xmlns:a16="http://schemas.microsoft.com/office/drawing/2014/main" val="701497260"/>
                    </a:ext>
                  </a:extLst>
                </a:gridCol>
                <a:gridCol w="5219372">
                  <a:extLst>
                    <a:ext uri="{9D8B030D-6E8A-4147-A177-3AD203B41FA5}">
                      <a16:colId xmlns:a16="http://schemas.microsoft.com/office/drawing/2014/main" val="2492932945"/>
                    </a:ext>
                  </a:extLst>
                </a:gridCol>
              </a:tblGrid>
              <a:tr h="366748">
                <a:tc>
                  <a:txBody>
                    <a:bodyPr/>
                    <a:lstStyle>
                      <a:lvl1pPr marL="0" algn="l" defTabSz="685800" rtl="0" eaLnBrk="1" latinLnBrk="0" hangingPunct="1">
                        <a:defRPr sz="1350" kern="1200">
                          <a:solidFill>
                            <a:schemeClr val="dk1"/>
                          </a:solidFill>
                          <a:latin typeface="Century Gothic" panose="020B0502020202020204"/>
                        </a:defRPr>
                      </a:lvl1pPr>
                      <a:lvl2pPr marL="342900" algn="l" defTabSz="685800" rtl="0" eaLnBrk="1" latinLnBrk="0" hangingPunct="1">
                        <a:defRPr sz="1350" kern="1200">
                          <a:solidFill>
                            <a:schemeClr val="dk1"/>
                          </a:solidFill>
                          <a:latin typeface="Century Gothic" panose="020B0502020202020204"/>
                        </a:defRPr>
                      </a:lvl2pPr>
                      <a:lvl3pPr marL="685800" algn="l" defTabSz="685800" rtl="0" eaLnBrk="1" latinLnBrk="0" hangingPunct="1">
                        <a:defRPr sz="1350" kern="1200">
                          <a:solidFill>
                            <a:schemeClr val="dk1"/>
                          </a:solidFill>
                          <a:latin typeface="Century Gothic" panose="020B0502020202020204"/>
                        </a:defRPr>
                      </a:lvl3pPr>
                      <a:lvl4pPr marL="1028700" algn="l" defTabSz="685800" rtl="0" eaLnBrk="1" latinLnBrk="0" hangingPunct="1">
                        <a:defRPr sz="1350" kern="1200">
                          <a:solidFill>
                            <a:schemeClr val="dk1"/>
                          </a:solidFill>
                          <a:latin typeface="Century Gothic" panose="020B0502020202020204"/>
                        </a:defRPr>
                      </a:lvl4pPr>
                      <a:lvl5pPr marL="1371600" algn="l" defTabSz="685800" rtl="0" eaLnBrk="1" latinLnBrk="0" hangingPunct="1">
                        <a:defRPr sz="1350" kern="1200">
                          <a:solidFill>
                            <a:schemeClr val="dk1"/>
                          </a:solidFill>
                          <a:latin typeface="Century Gothic" panose="020B0502020202020204"/>
                        </a:defRPr>
                      </a:lvl5pPr>
                      <a:lvl6pPr marL="1714500" algn="l" defTabSz="685800" rtl="0" eaLnBrk="1" latinLnBrk="0" hangingPunct="1">
                        <a:defRPr sz="1350" kern="1200">
                          <a:solidFill>
                            <a:schemeClr val="dk1"/>
                          </a:solidFill>
                          <a:latin typeface="Century Gothic" panose="020B0502020202020204"/>
                        </a:defRPr>
                      </a:lvl6pPr>
                      <a:lvl7pPr marL="2057400" algn="l" defTabSz="685800" rtl="0" eaLnBrk="1" latinLnBrk="0" hangingPunct="1">
                        <a:defRPr sz="1350" kern="1200">
                          <a:solidFill>
                            <a:schemeClr val="dk1"/>
                          </a:solidFill>
                          <a:latin typeface="Century Gothic" panose="020B0502020202020204"/>
                        </a:defRPr>
                      </a:lvl7pPr>
                      <a:lvl8pPr marL="2400300" algn="l" defTabSz="685800" rtl="0" eaLnBrk="1" latinLnBrk="0" hangingPunct="1">
                        <a:defRPr sz="1350" kern="1200">
                          <a:solidFill>
                            <a:schemeClr val="dk1"/>
                          </a:solidFill>
                          <a:latin typeface="Century Gothic" panose="020B0502020202020204"/>
                        </a:defRPr>
                      </a:lvl8pPr>
                      <a:lvl9pPr marL="2743200" algn="l" defTabSz="685800" rtl="0" eaLnBrk="1" latinLnBrk="0" hangingPunct="1">
                        <a:defRPr sz="1350" kern="1200">
                          <a:solidFill>
                            <a:schemeClr val="dk1"/>
                          </a:solidFill>
                          <a:latin typeface="Century Gothic" panose="020B0502020202020204"/>
                        </a:defRPr>
                      </a:lvl9pPr>
                    </a:lstStyle>
                    <a:p>
                      <a:pPr algn="ctr" fontAlgn="b"/>
                      <a:r>
                        <a:rPr lang="en-GB" sz="1600" b="1" dirty="0">
                          <a:solidFill>
                            <a:schemeClr val="bg1"/>
                          </a:solidFill>
                          <a:effectLst/>
                        </a:rPr>
                        <a:t>Imaging Technique</a:t>
                      </a:r>
                      <a:endParaRPr lang="en-GB" sz="1600" b="1" dirty="0">
                        <a:solidFill>
                          <a:schemeClr val="bg1"/>
                        </a:solidFill>
                        <a:effectLst/>
                        <a:latin typeface="Arial" panose="020B0604020202020204" pitchFamily="34" charset="0"/>
                        <a:cs typeface="Arial" panose="020B0604020202020204" pitchFamily="34" charset="0"/>
                      </a:endParaRPr>
                    </a:p>
                  </a:txBody>
                  <a:tcPr marL="40043" marR="40043" marT="20021" marB="20021" anchor="b"/>
                </a:tc>
                <a:tc>
                  <a:txBody>
                    <a:bodyPr/>
                    <a:lstStyle>
                      <a:lvl1pPr marL="0" algn="l" defTabSz="685800" rtl="0" eaLnBrk="1" latinLnBrk="0" hangingPunct="1">
                        <a:defRPr sz="1350" kern="1200">
                          <a:solidFill>
                            <a:schemeClr val="dk1"/>
                          </a:solidFill>
                          <a:latin typeface="Century Gothic" panose="020B0502020202020204"/>
                        </a:defRPr>
                      </a:lvl1pPr>
                      <a:lvl2pPr marL="342900" algn="l" defTabSz="685800" rtl="0" eaLnBrk="1" latinLnBrk="0" hangingPunct="1">
                        <a:defRPr sz="1350" kern="1200">
                          <a:solidFill>
                            <a:schemeClr val="dk1"/>
                          </a:solidFill>
                          <a:latin typeface="Century Gothic" panose="020B0502020202020204"/>
                        </a:defRPr>
                      </a:lvl2pPr>
                      <a:lvl3pPr marL="685800" algn="l" defTabSz="685800" rtl="0" eaLnBrk="1" latinLnBrk="0" hangingPunct="1">
                        <a:defRPr sz="1350" kern="1200">
                          <a:solidFill>
                            <a:schemeClr val="dk1"/>
                          </a:solidFill>
                          <a:latin typeface="Century Gothic" panose="020B0502020202020204"/>
                        </a:defRPr>
                      </a:lvl3pPr>
                      <a:lvl4pPr marL="1028700" algn="l" defTabSz="685800" rtl="0" eaLnBrk="1" latinLnBrk="0" hangingPunct="1">
                        <a:defRPr sz="1350" kern="1200">
                          <a:solidFill>
                            <a:schemeClr val="dk1"/>
                          </a:solidFill>
                          <a:latin typeface="Century Gothic" panose="020B0502020202020204"/>
                        </a:defRPr>
                      </a:lvl4pPr>
                      <a:lvl5pPr marL="1371600" algn="l" defTabSz="685800" rtl="0" eaLnBrk="1" latinLnBrk="0" hangingPunct="1">
                        <a:defRPr sz="1350" kern="1200">
                          <a:solidFill>
                            <a:schemeClr val="dk1"/>
                          </a:solidFill>
                          <a:latin typeface="Century Gothic" panose="020B0502020202020204"/>
                        </a:defRPr>
                      </a:lvl5pPr>
                      <a:lvl6pPr marL="1714500" algn="l" defTabSz="685800" rtl="0" eaLnBrk="1" latinLnBrk="0" hangingPunct="1">
                        <a:defRPr sz="1350" kern="1200">
                          <a:solidFill>
                            <a:schemeClr val="dk1"/>
                          </a:solidFill>
                          <a:latin typeface="Century Gothic" panose="020B0502020202020204"/>
                        </a:defRPr>
                      </a:lvl6pPr>
                      <a:lvl7pPr marL="2057400" algn="l" defTabSz="685800" rtl="0" eaLnBrk="1" latinLnBrk="0" hangingPunct="1">
                        <a:defRPr sz="1350" kern="1200">
                          <a:solidFill>
                            <a:schemeClr val="dk1"/>
                          </a:solidFill>
                          <a:latin typeface="Century Gothic" panose="020B0502020202020204"/>
                        </a:defRPr>
                      </a:lvl7pPr>
                      <a:lvl8pPr marL="2400300" algn="l" defTabSz="685800" rtl="0" eaLnBrk="1" latinLnBrk="0" hangingPunct="1">
                        <a:defRPr sz="1350" kern="1200">
                          <a:solidFill>
                            <a:schemeClr val="dk1"/>
                          </a:solidFill>
                          <a:latin typeface="Century Gothic" panose="020B0502020202020204"/>
                        </a:defRPr>
                      </a:lvl8pPr>
                      <a:lvl9pPr marL="2743200" algn="l" defTabSz="685800" rtl="0" eaLnBrk="1" latinLnBrk="0" hangingPunct="1">
                        <a:defRPr sz="1350" kern="1200">
                          <a:solidFill>
                            <a:schemeClr val="dk1"/>
                          </a:solidFill>
                          <a:latin typeface="Century Gothic" panose="020B0502020202020204"/>
                        </a:defRPr>
                      </a:lvl9pPr>
                    </a:lstStyle>
                    <a:p>
                      <a:pPr algn="ctr" fontAlgn="b"/>
                      <a:r>
                        <a:rPr lang="en-GB" sz="1600" b="1" dirty="0">
                          <a:solidFill>
                            <a:schemeClr val="bg1"/>
                          </a:solidFill>
                          <a:effectLst/>
                        </a:rPr>
                        <a:t>Benefits in Surgical Orthodontics</a:t>
                      </a:r>
                      <a:endParaRPr lang="en-GB" sz="1600" b="1" dirty="0">
                        <a:solidFill>
                          <a:schemeClr val="bg1"/>
                        </a:solidFill>
                        <a:effectLst/>
                        <a:latin typeface="Arial" panose="020B0604020202020204" pitchFamily="34" charset="0"/>
                        <a:cs typeface="Arial" panose="020B0604020202020204" pitchFamily="34" charset="0"/>
                      </a:endParaRPr>
                    </a:p>
                  </a:txBody>
                  <a:tcPr marL="40043" marR="40043" marT="20021" marB="20021" anchor="b"/>
                </a:tc>
                <a:extLst>
                  <a:ext uri="{0D108BD9-81ED-4DB2-BD59-A6C34878D82A}">
                    <a16:rowId xmlns:a16="http://schemas.microsoft.com/office/drawing/2014/main" val="1894686004"/>
                  </a:ext>
                </a:extLst>
              </a:tr>
              <a:tr h="2219518">
                <a:tc>
                  <a:txBody>
                    <a:bodyPr/>
                    <a:lstStyle>
                      <a:lvl1pPr marL="0" algn="l" defTabSz="685800" rtl="0" eaLnBrk="1" latinLnBrk="0" hangingPunct="1">
                        <a:defRPr sz="1350" kern="1200">
                          <a:solidFill>
                            <a:schemeClr val="dk1"/>
                          </a:solidFill>
                          <a:latin typeface="Century Gothic" panose="020B0502020202020204"/>
                        </a:defRPr>
                      </a:lvl1pPr>
                      <a:lvl2pPr marL="342900" algn="l" defTabSz="685800" rtl="0" eaLnBrk="1" latinLnBrk="0" hangingPunct="1">
                        <a:defRPr sz="1350" kern="1200">
                          <a:solidFill>
                            <a:schemeClr val="dk1"/>
                          </a:solidFill>
                          <a:latin typeface="Century Gothic" panose="020B0502020202020204"/>
                        </a:defRPr>
                      </a:lvl2pPr>
                      <a:lvl3pPr marL="685800" algn="l" defTabSz="685800" rtl="0" eaLnBrk="1" latinLnBrk="0" hangingPunct="1">
                        <a:defRPr sz="1350" kern="1200">
                          <a:solidFill>
                            <a:schemeClr val="dk1"/>
                          </a:solidFill>
                          <a:latin typeface="Century Gothic" panose="020B0502020202020204"/>
                        </a:defRPr>
                      </a:lvl3pPr>
                      <a:lvl4pPr marL="1028700" algn="l" defTabSz="685800" rtl="0" eaLnBrk="1" latinLnBrk="0" hangingPunct="1">
                        <a:defRPr sz="1350" kern="1200">
                          <a:solidFill>
                            <a:schemeClr val="dk1"/>
                          </a:solidFill>
                          <a:latin typeface="Century Gothic" panose="020B0502020202020204"/>
                        </a:defRPr>
                      </a:lvl4pPr>
                      <a:lvl5pPr marL="1371600" algn="l" defTabSz="685800" rtl="0" eaLnBrk="1" latinLnBrk="0" hangingPunct="1">
                        <a:defRPr sz="1350" kern="1200">
                          <a:solidFill>
                            <a:schemeClr val="dk1"/>
                          </a:solidFill>
                          <a:latin typeface="Century Gothic" panose="020B0502020202020204"/>
                        </a:defRPr>
                      </a:lvl5pPr>
                      <a:lvl6pPr marL="1714500" algn="l" defTabSz="685800" rtl="0" eaLnBrk="1" latinLnBrk="0" hangingPunct="1">
                        <a:defRPr sz="1350" kern="1200">
                          <a:solidFill>
                            <a:schemeClr val="dk1"/>
                          </a:solidFill>
                          <a:latin typeface="Century Gothic" panose="020B0502020202020204"/>
                        </a:defRPr>
                      </a:lvl6pPr>
                      <a:lvl7pPr marL="2057400" algn="l" defTabSz="685800" rtl="0" eaLnBrk="1" latinLnBrk="0" hangingPunct="1">
                        <a:defRPr sz="1350" kern="1200">
                          <a:solidFill>
                            <a:schemeClr val="dk1"/>
                          </a:solidFill>
                          <a:latin typeface="Century Gothic" panose="020B0502020202020204"/>
                        </a:defRPr>
                      </a:lvl7pPr>
                      <a:lvl8pPr marL="2400300" algn="l" defTabSz="685800" rtl="0" eaLnBrk="1" latinLnBrk="0" hangingPunct="1">
                        <a:defRPr sz="1350" kern="1200">
                          <a:solidFill>
                            <a:schemeClr val="dk1"/>
                          </a:solidFill>
                          <a:latin typeface="Century Gothic" panose="020B0502020202020204"/>
                        </a:defRPr>
                      </a:lvl8pPr>
                      <a:lvl9pPr marL="2743200" algn="l" defTabSz="685800" rtl="0" eaLnBrk="1" latinLnBrk="0" hangingPunct="1">
                        <a:defRPr sz="1350" kern="1200">
                          <a:solidFill>
                            <a:schemeClr val="dk1"/>
                          </a:solidFill>
                          <a:latin typeface="Century Gothic" panose="020B0502020202020204"/>
                        </a:defRPr>
                      </a:lvl9pPr>
                    </a:lstStyle>
                    <a:p>
                      <a:pPr algn="ctr" fontAlgn="base"/>
                      <a:r>
                        <a:rPr lang="en-GB" sz="1600" b="1" dirty="0">
                          <a:solidFill>
                            <a:schemeClr val="bg1"/>
                          </a:solidFill>
                          <a:effectLst/>
                        </a:rPr>
                        <a:t>Cephalometric Radiography</a:t>
                      </a:r>
                      <a:endParaRPr lang="en-GB" sz="1600" b="1" dirty="0">
                        <a:solidFill>
                          <a:schemeClr val="bg1"/>
                        </a:solidFill>
                        <a:effectLst/>
                        <a:latin typeface="Arial" panose="020B0604020202020204" pitchFamily="34" charset="0"/>
                        <a:cs typeface="Arial" panose="020B0604020202020204" pitchFamily="34" charset="0"/>
                      </a:endParaRPr>
                    </a:p>
                  </a:txBody>
                  <a:tcPr marL="40043" marR="40043" marT="20021" marB="20021" anchor="ctr"/>
                </a:tc>
                <a:tc>
                  <a:txBody>
                    <a:bodyPr/>
                    <a:lstStyle>
                      <a:lvl1pPr marL="0" algn="l" defTabSz="685800" rtl="0" eaLnBrk="1" latinLnBrk="0" hangingPunct="1">
                        <a:defRPr sz="1350" kern="1200">
                          <a:solidFill>
                            <a:schemeClr val="dk1"/>
                          </a:solidFill>
                          <a:latin typeface="Century Gothic" panose="020B0502020202020204"/>
                        </a:defRPr>
                      </a:lvl1pPr>
                      <a:lvl2pPr marL="342900" algn="l" defTabSz="685800" rtl="0" eaLnBrk="1" latinLnBrk="0" hangingPunct="1">
                        <a:defRPr sz="1350" kern="1200">
                          <a:solidFill>
                            <a:schemeClr val="dk1"/>
                          </a:solidFill>
                          <a:latin typeface="Century Gothic" panose="020B0502020202020204"/>
                        </a:defRPr>
                      </a:lvl2pPr>
                      <a:lvl3pPr marL="685800" algn="l" defTabSz="685800" rtl="0" eaLnBrk="1" latinLnBrk="0" hangingPunct="1">
                        <a:defRPr sz="1350" kern="1200">
                          <a:solidFill>
                            <a:schemeClr val="dk1"/>
                          </a:solidFill>
                          <a:latin typeface="Century Gothic" panose="020B0502020202020204"/>
                        </a:defRPr>
                      </a:lvl3pPr>
                      <a:lvl4pPr marL="1028700" algn="l" defTabSz="685800" rtl="0" eaLnBrk="1" latinLnBrk="0" hangingPunct="1">
                        <a:defRPr sz="1350" kern="1200">
                          <a:solidFill>
                            <a:schemeClr val="dk1"/>
                          </a:solidFill>
                          <a:latin typeface="Century Gothic" panose="020B0502020202020204"/>
                        </a:defRPr>
                      </a:lvl4pPr>
                      <a:lvl5pPr marL="1371600" algn="l" defTabSz="685800" rtl="0" eaLnBrk="1" latinLnBrk="0" hangingPunct="1">
                        <a:defRPr sz="1350" kern="1200">
                          <a:solidFill>
                            <a:schemeClr val="dk1"/>
                          </a:solidFill>
                          <a:latin typeface="Century Gothic" panose="020B0502020202020204"/>
                        </a:defRPr>
                      </a:lvl5pPr>
                      <a:lvl6pPr marL="1714500" algn="l" defTabSz="685800" rtl="0" eaLnBrk="1" latinLnBrk="0" hangingPunct="1">
                        <a:defRPr sz="1350" kern="1200">
                          <a:solidFill>
                            <a:schemeClr val="dk1"/>
                          </a:solidFill>
                          <a:latin typeface="Century Gothic" panose="020B0502020202020204"/>
                        </a:defRPr>
                      </a:lvl6pPr>
                      <a:lvl7pPr marL="2057400" algn="l" defTabSz="685800" rtl="0" eaLnBrk="1" latinLnBrk="0" hangingPunct="1">
                        <a:defRPr sz="1350" kern="1200">
                          <a:solidFill>
                            <a:schemeClr val="dk1"/>
                          </a:solidFill>
                          <a:latin typeface="Century Gothic" panose="020B0502020202020204"/>
                        </a:defRPr>
                      </a:lvl7pPr>
                      <a:lvl8pPr marL="2400300" algn="l" defTabSz="685800" rtl="0" eaLnBrk="1" latinLnBrk="0" hangingPunct="1">
                        <a:defRPr sz="1350" kern="1200">
                          <a:solidFill>
                            <a:schemeClr val="dk1"/>
                          </a:solidFill>
                          <a:latin typeface="Century Gothic" panose="020B0502020202020204"/>
                        </a:defRPr>
                      </a:lvl8pPr>
                      <a:lvl9pPr marL="2743200" algn="l" defTabSz="685800" rtl="0" eaLnBrk="1" latinLnBrk="0" hangingPunct="1">
                        <a:defRPr sz="1350" kern="1200">
                          <a:solidFill>
                            <a:schemeClr val="dk1"/>
                          </a:solidFill>
                          <a:latin typeface="Century Gothic" panose="020B0502020202020204"/>
                        </a:defRPr>
                      </a:lvl9pPr>
                    </a:lstStyle>
                    <a:p>
                      <a:pPr marL="342900" indent="-342900" fontAlgn="base">
                        <a:buAutoNum type="arabicPeriod"/>
                      </a:pPr>
                      <a:r>
                        <a:rPr lang="en-US" sz="1600" b="1" dirty="0">
                          <a:solidFill>
                            <a:schemeClr val="bg1"/>
                          </a:solidFill>
                          <a:effectLst/>
                        </a:rPr>
                        <a:t>Evaluation of craniofacial relationships and proportions.</a:t>
                      </a:r>
                    </a:p>
                    <a:p>
                      <a:pPr marL="342900" indent="-342900" fontAlgn="base">
                        <a:buAutoNum type="arabicPeriod"/>
                      </a:pPr>
                      <a:r>
                        <a:rPr lang="en-US" sz="1600" b="1" dirty="0">
                          <a:solidFill>
                            <a:schemeClr val="bg1"/>
                          </a:solidFill>
                          <a:effectLst/>
                        </a:rPr>
                        <a:t>Analysis of skeletal and dental discrepancies. </a:t>
                      </a:r>
                    </a:p>
                    <a:p>
                      <a:pPr marL="342900" indent="-342900" fontAlgn="base">
                        <a:buAutoNum type="arabicPeriod"/>
                      </a:pPr>
                      <a:r>
                        <a:rPr lang="en-US" sz="1600" b="1" dirty="0">
                          <a:solidFill>
                            <a:schemeClr val="bg1"/>
                          </a:solidFill>
                          <a:effectLst/>
                        </a:rPr>
                        <a:t>Planning and monitoring orthodontic and orthognathic surgery. </a:t>
                      </a:r>
                    </a:p>
                    <a:p>
                      <a:pPr marL="342900" indent="-342900" fontAlgn="base">
                        <a:buAutoNum type="arabicPeriod"/>
                      </a:pPr>
                      <a:r>
                        <a:rPr lang="en-US" sz="1600" b="1" dirty="0">
                          <a:solidFill>
                            <a:schemeClr val="bg1"/>
                          </a:solidFill>
                          <a:effectLst/>
                        </a:rPr>
                        <a:t>Assessment of growth patterns and treatment outcomes.</a:t>
                      </a:r>
                      <a:endParaRPr lang="en-US" sz="1600" b="1" dirty="0">
                        <a:solidFill>
                          <a:schemeClr val="bg1"/>
                        </a:solidFill>
                        <a:effectLst/>
                        <a:latin typeface="Arial" panose="020B0604020202020204" pitchFamily="34" charset="0"/>
                        <a:cs typeface="Arial" panose="020B0604020202020204" pitchFamily="34" charset="0"/>
                      </a:endParaRPr>
                    </a:p>
                  </a:txBody>
                  <a:tcPr marL="40043" marR="40043" marT="20021" marB="20021" anchor="ctr"/>
                </a:tc>
                <a:extLst>
                  <a:ext uri="{0D108BD9-81ED-4DB2-BD59-A6C34878D82A}">
                    <a16:rowId xmlns:a16="http://schemas.microsoft.com/office/drawing/2014/main" val="1321569419"/>
                  </a:ext>
                </a:extLst>
              </a:tr>
              <a:tr h="1910723">
                <a:tc>
                  <a:txBody>
                    <a:bodyPr/>
                    <a:lstStyle>
                      <a:lvl1pPr marL="0" algn="l" defTabSz="685800" rtl="0" eaLnBrk="1" latinLnBrk="0" hangingPunct="1">
                        <a:defRPr sz="1350" kern="1200">
                          <a:solidFill>
                            <a:schemeClr val="dk1"/>
                          </a:solidFill>
                          <a:latin typeface="Century Gothic" panose="020B0502020202020204"/>
                        </a:defRPr>
                      </a:lvl1pPr>
                      <a:lvl2pPr marL="342900" algn="l" defTabSz="685800" rtl="0" eaLnBrk="1" latinLnBrk="0" hangingPunct="1">
                        <a:defRPr sz="1350" kern="1200">
                          <a:solidFill>
                            <a:schemeClr val="dk1"/>
                          </a:solidFill>
                          <a:latin typeface="Century Gothic" panose="020B0502020202020204"/>
                        </a:defRPr>
                      </a:lvl2pPr>
                      <a:lvl3pPr marL="685800" algn="l" defTabSz="685800" rtl="0" eaLnBrk="1" latinLnBrk="0" hangingPunct="1">
                        <a:defRPr sz="1350" kern="1200">
                          <a:solidFill>
                            <a:schemeClr val="dk1"/>
                          </a:solidFill>
                          <a:latin typeface="Century Gothic" panose="020B0502020202020204"/>
                        </a:defRPr>
                      </a:lvl3pPr>
                      <a:lvl4pPr marL="1028700" algn="l" defTabSz="685800" rtl="0" eaLnBrk="1" latinLnBrk="0" hangingPunct="1">
                        <a:defRPr sz="1350" kern="1200">
                          <a:solidFill>
                            <a:schemeClr val="dk1"/>
                          </a:solidFill>
                          <a:latin typeface="Century Gothic" panose="020B0502020202020204"/>
                        </a:defRPr>
                      </a:lvl4pPr>
                      <a:lvl5pPr marL="1371600" algn="l" defTabSz="685800" rtl="0" eaLnBrk="1" latinLnBrk="0" hangingPunct="1">
                        <a:defRPr sz="1350" kern="1200">
                          <a:solidFill>
                            <a:schemeClr val="dk1"/>
                          </a:solidFill>
                          <a:latin typeface="Century Gothic" panose="020B0502020202020204"/>
                        </a:defRPr>
                      </a:lvl5pPr>
                      <a:lvl6pPr marL="1714500" algn="l" defTabSz="685800" rtl="0" eaLnBrk="1" latinLnBrk="0" hangingPunct="1">
                        <a:defRPr sz="1350" kern="1200">
                          <a:solidFill>
                            <a:schemeClr val="dk1"/>
                          </a:solidFill>
                          <a:latin typeface="Century Gothic" panose="020B0502020202020204"/>
                        </a:defRPr>
                      </a:lvl6pPr>
                      <a:lvl7pPr marL="2057400" algn="l" defTabSz="685800" rtl="0" eaLnBrk="1" latinLnBrk="0" hangingPunct="1">
                        <a:defRPr sz="1350" kern="1200">
                          <a:solidFill>
                            <a:schemeClr val="dk1"/>
                          </a:solidFill>
                          <a:latin typeface="Century Gothic" panose="020B0502020202020204"/>
                        </a:defRPr>
                      </a:lvl7pPr>
                      <a:lvl8pPr marL="2400300" algn="l" defTabSz="685800" rtl="0" eaLnBrk="1" latinLnBrk="0" hangingPunct="1">
                        <a:defRPr sz="1350" kern="1200">
                          <a:solidFill>
                            <a:schemeClr val="dk1"/>
                          </a:solidFill>
                          <a:latin typeface="Century Gothic" panose="020B0502020202020204"/>
                        </a:defRPr>
                      </a:lvl8pPr>
                      <a:lvl9pPr marL="2743200" algn="l" defTabSz="685800" rtl="0" eaLnBrk="1" latinLnBrk="0" hangingPunct="1">
                        <a:defRPr sz="1350" kern="1200">
                          <a:solidFill>
                            <a:schemeClr val="dk1"/>
                          </a:solidFill>
                          <a:latin typeface="Century Gothic" panose="020B0502020202020204"/>
                        </a:defRPr>
                      </a:lvl9pPr>
                    </a:lstStyle>
                    <a:p>
                      <a:pPr algn="ctr" fontAlgn="base"/>
                      <a:r>
                        <a:rPr lang="en-GB" sz="1600" b="1" dirty="0">
                          <a:solidFill>
                            <a:schemeClr val="bg1"/>
                          </a:solidFill>
                          <a:effectLst/>
                        </a:rPr>
                        <a:t>Lateral Skull Radiography</a:t>
                      </a:r>
                      <a:endParaRPr lang="en-GB" sz="1600" b="1" dirty="0">
                        <a:solidFill>
                          <a:schemeClr val="bg1"/>
                        </a:solidFill>
                        <a:effectLst/>
                        <a:latin typeface="Arial" panose="020B0604020202020204" pitchFamily="34" charset="0"/>
                        <a:cs typeface="Arial" panose="020B0604020202020204" pitchFamily="34" charset="0"/>
                      </a:endParaRPr>
                    </a:p>
                  </a:txBody>
                  <a:tcPr marL="40043" marR="40043" marT="20021" marB="20021" anchor="ctr"/>
                </a:tc>
                <a:tc>
                  <a:txBody>
                    <a:bodyPr/>
                    <a:lstStyle>
                      <a:lvl1pPr marL="0" algn="l" defTabSz="685800" rtl="0" eaLnBrk="1" latinLnBrk="0" hangingPunct="1">
                        <a:defRPr sz="1350" kern="1200">
                          <a:solidFill>
                            <a:schemeClr val="dk1"/>
                          </a:solidFill>
                          <a:latin typeface="Century Gothic" panose="020B0502020202020204"/>
                        </a:defRPr>
                      </a:lvl1pPr>
                      <a:lvl2pPr marL="342900" algn="l" defTabSz="685800" rtl="0" eaLnBrk="1" latinLnBrk="0" hangingPunct="1">
                        <a:defRPr sz="1350" kern="1200">
                          <a:solidFill>
                            <a:schemeClr val="dk1"/>
                          </a:solidFill>
                          <a:latin typeface="Century Gothic" panose="020B0502020202020204"/>
                        </a:defRPr>
                      </a:lvl2pPr>
                      <a:lvl3pPr marL="685800" algn="l" defTabSz="685800" rtl="0" eaLnBrk="1" latinLnBrk="0" hangingPunct="1">
                        <a:defRPr sz="1350" kern="1200">
                          <a:solidFill>
                            <a:schemeClr val="dk1"/>
                          </a:solidFill>
                          <a:latin typeface="Century Gothic" panose="020B0502020202020204"/>
                        </a:defRPr>
                      </a:lvl3pPr>
                      <a:lvl4pPr marL="1028700" algn="l" defTabSz="685800" rtl="0" eaLnBrk="1" latinLnBrk="0" hangingPunct="1">
                        <a:defRPr sz="1350" kern="1200">
                          <a:solidFill>
                            <a:schemeClr val="dk1"/>
                          </a:solidFill>
                          <a:latin typeface="Century Gothic" panose="020B0502020202020204"/>
                        </a:defRPr>
                      </a:lvl4pPr>
                      <a:lvl5pPr marL="1371600" algn="l" defTabSz="685800" rtl="0" eaLnBrk="1" latinLnBrk="0" hangingPunct="1">
                        <a:defRPr sz="1350" kern="1200">
                          <a:solidFill>
                            <a:schemeClr val="dk1"/>
                          </a:solidFill>
                          <a:latin typeface="Century Gothic" panose="020B0502020202020204"/>
                        </a:defRPr>
                      </a:lvl5pPr>
                      <a:lvl6pPr marL="1714500" algn="l" defTabSz="685800" rtl="0" eaLnBrk="1" latinLnBrk="0" hangingPunct="1">
                        <a:defRPr sz="1350" kern="1200">
                          <a:solidFill>
                            <a:schemeClr val="dk1"/>
                          </a:solidFill>
                          <a:latin typeface="Century Gothic" panose="020B0502020202020204"/>
                        </a:defRPr>
                      </a:lvl6pPr>
                      <a:lvl7pPr marL="2057400" algn="l" defTabSz="685800" rtl="0" eaLnBrk="1" latinLnBrk="0" hangingPunct="1">
                        <a:defRPr sz="1350" kern="1200">
                          <a:solidFill>
                            <a:schemeClr val="dk1"/>
                          </a:solidFill>
                          <a:latin typeface="Century Gothic" panose="020B0502020202020204"/>
                        </a:defRPr>
                      </a:lvl7pPr>
                      <a:lvl8pPr marL="2400300" algn="l" defTabSz="685800" rtl="0" eaLnBrk="1" latinLnBrk="0" hangingPunct="1">
                        <a:defRPr sz="1350" kern="1200">
                          <a:solidFill>
                            <a:schemeClr val="dk1"/>
                          </a:solidFill>
                          <a:latin typeface="Century Gothic" panose="020B0502020202020204"/>
                        </a:defRPr>
                      </a:lvl8pPr>
                      <a:lvl9pPr marL="2743200" algn="l" defTabSz="685800" rtl="0" eaLnBrk="1" latinLnBrk="0" hangingPunct="1">
                        <a:defRPr sz="1350" kern="1200">
                          <a:solidFill>
                            <a:schemeClr val="dk1"/>
                          </a:solidFill>
                          <a:latin typeface="Century Gothic" panose="020B0502020202020204"/>
                        </a:defRPr>
                      </a:lvl9pPr>
                    </a:lstStyle>
                    <a:p>
                      <a:pPr marL="342900" indent="-342900" fontAlgn="base">
                        <a:buAutoNum type="arabicPeriod"/>
                      </a:pPr>
                      <a:r>
                        <a:rPr lang="en-US" sz="1600" b="1" dirty="0">
                          <a:solidFill>
                            <a:schemeClr val="bg1"/>
                          </a:solidFill>
                          <a:effectLst/>
                        </a:rPr>
                        <a:t>Evaluation of facial and skull anatomy.</a:t>
                      </a:r>
                    </a:p>
                    <a:p>
                      <a:pPr marL="342900" indent="-342900" fontAlgn="base">
                        <a:buAutoNum type="arabicPeriod"/>
                      </a:pPr>
                      <a:r>
                        <a:rPr lang="en-US" sz="1600" b="1" dirty="0">
                          <a:solidFill>
                            <a:schemeClr val="bg1"/>
                          </a:solidFill>
                          <a:effectLst/>
                        </a:rPr>
                        <a:t>Assessment of skeletal relationships and symmetry. </a:t>
                      </a:r>
                    </a:p>
                    <a:p>
                      <a:pPr marL="342900" indent="-342900" fontAlgn="base">
                        <a:buAutoNum type="arabicPeriod"/>
                      </a:pPr>
                      <a:r>
                        <a:rPr lang="en-US" sz="1600" b="1" dirty="0">
                          <a:solidFill>
                            <a:schemeClr val="bg1"/>
                          </a:solidFill>
                          <a:effectLst/>
                        </a:rPr>
                        <a:t>Detection of abnormalities such as fractures or pathology.</a:t>
                      </a:r>
                    </a:p>
                    <a:p>
                      <a:pPr marL="342900" indent="-342900" fontAlgn="base">
                        <a:buAutoNum type="arabicPeriod"/>
                      </a:pPr>
                      <a:r>
                        <a:rPr lang="en-US" sz="1600" b="1" dirty="0">
                          <a:solidFill>
                            <a:schemeClr val="bg1"/>
                          </a:solidFill>
                          <a:effectLst/>
                        </a:rPr>
                        <a:t>Limited assessment compared to CBCT for surgical planning.</a:t>
                      </a:r>
                      <a:endParaRPr lang="en-US" sz="1600" b="1" dirty="0">
                        <a:solidFill>
                          <a:schemeClr val="bg1"/>
                        </a:solidFill>
                        <a:effectLst/>
                        <a:latin typeface="Arial" panose="020B0604020202020204" pitchFamily="34" charset="0"/>
                        <a:cs typeface="Arial" panose="020B0604020202020204" pitchFamily="34" charset="0"/>
                      </a:endParaRPr>
                    </a:p>
                  </a:txBody>
                  <a:tcPr marL="40043" marR="40043" marT="20021" marB="20021" anchor="ctr"/>
                </a:tc>
                <a:extLst>
                  <a:ext uri="{0D108BD9-81ED-4DB2-BD59-A6C34878D82A}">
                    <a16:rowId xmlns:a16="http://schemas.microsoft.com/office/drawing/2014/main" val="2561459839"/>
                  </a:ext>
                </a:extLst>
              </a:tr>
            </a:tbl>
          </a:graphicData>
        </a:graphic>
      </p:graphicFrame>
    </p:spTree>
    <p:extLst>
      <p:ext uri="{BB962C8B-B14F-4D97-AF65-F5344CB8AC3E}">
        <p14:creationId xmlns:p14="http://schemas.microsoft.com/office/powerpoint/2010/main" val="33016660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91E9427-FCB0-470C-99AE-3E16D253ACC7}"/>
              </a:ext>
            </a:extLst>
          </p:cNvPr>
          <p:cNvSpPr>
            <a:spLocks noGrp="1"/>
          </p:cNvSpPr>
          <p:nvPr>
            <p:ph type="body" sz="quarter" idx="10"/>
          </p:nvPr>
        </p:nvSpPr>
        <p:spPr/>
        <p:txBody>
          <a:bodyPr/>
          <a:lstStyle/>
          <a:p>
            <a:pPr lvl="0" fontAlgn="base">
              <a:lnSpc>
                <a:spcPct val="100000"/>
              </a:lnSpc>
              <a:spcBef>
                <a:spcPts val="0"/>
              </a:spcBef>
            </a:pPr>
            <a:r>
              <a:rPr lang="en-GB" sz="2400" b="1" dirty="0">
                <a:solidFill>
                  <a:schemeClr val="accent4">
                    <a:lumMod val="50000"/>
                  </a:schemeClr>
                </a:solidFill>
                <a:cs typeface="+mn-cs"/>
              </a:rPr>
              <a:t>CBCT </a:t>
            </a:r>
          </a:p>
          <a:p>
            <a:pPr lvl="0" fontAlgn="base">
              <a:lnSpc>
                <a:spcPct val="100000"/>
              </a:lnSpc>
              <a:spcBef>
                <a:spcPts val="0"/>
              </a:spcBef>
            </a:pPr>
            <a:r>
              <a:rPr lang="en-GB" sz="2400" b="1" dirty="0">
                <a:solidFill>
                  <a:schemeClr val="accent4">
                    <a:lumMod val="50000"/>
                  </a:schemeClr>
                </a:solidFill>
                <a:cs typeface="+mn-cs"/>
              </a:rPr>
              <a:t>(Cone Beam CT)</a:t>
            </a:r>
            <a:endParaRPr lang="en-GB" sz="2400" b="1" dirty="0">
              <a:solidFill>
                <a:schemeClr val="accent4">
                  <a:lumMod val="50000"/>
                </a:schemeClr>
              </a:solidFill>
              <a:latin typeface="Arial" panose="020B0604020202020204" pitchFamily="34" charset="0"/>
            </a:endParaRPr>
          </a:p>
        </p:txBody>
      </p:sp>
      <p:sp>
        <p:nvSpPr>
          <p:cNvPr id="10" name="Chevron 2">
            <a:extLst>
              <a:ext uri="{FF2B5EF4-FFF2-40B4-BE49-F238E27FC236}">
                <a16:creationId xmlns:a16="http://schemas.microsoft.com/office/drawing/2014/main" id="{DC8A02BD-2AE5-4991-911D-A5BF28FD6ADC}"/>
              </a:ext>
            </a:extLst>
          </p:cNvPr>
          <p:cNvSpPr/>
          <p:nvPr/>
        </p:nvSpPr>
        <p:spPr>
          <a:xfrm rot="5400000">
            <a:off x="240995" y="2189814"/>
            <a:ext cx="261725" cy="25842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ko-KR" altLang="en-US" sz="2025">
              <a:solidFill>
                <a:prstClr val="black"/>
              </a:solidFill>
              <a:latin typeface="Arial"/>
            </a:endParaRPr>
          </a:p>
        </p:txBody>
      </p:sp>
      <p:sp>
        <p:nvSpPr>
          <p:cNvPr id="11" name="Chevron 2">
            <a:extLst>
              <a:ext uri="{FF2B5EF4-FFF2-40B4-BE49-F238E27FC236}">
                <a16:creationId xmlns:a16="http://schemas.microsoft.com/office/drawing/2014/main" id="{39A540C6-F469-4DAF-BB3B-B25504F9EC7A}"/>
              </a:ext>
            </a:extLst>
          </p:cNvPr>
          <p:cNvSpPr/>
          <p:nvPr/>
        </p:nvSpPr>
        <p:spPr>
          <a:xfrm rot="5400000">
            <a:off x="240995" y="2638565"/>
            <a:ext cx="261725" cy="25842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ko-KR" altLang="en-US" sz="2025">
              <a:solidFill>
                <a:prstClr val="black"/>
              </a:solidFill>
              <a:latin typeface="Arial"/>
            </a:endParaRPr>
          </a:p>
        </p:txBody>
      </p:sp>
      <p:sp>
        <p:nvSpPr>
          <p:cNvPr id="12" name="Chevron 2">
            <a:extLst>
              <a:ext uri="{FF2B5EF4-FFF2-40B4-BE49-F238E27FC236}">
                <a16:creationId xmlns:a16="http://schemas.microsoft.com/office/drawing/2014/main" id="{0E5CFA54-334B-4274-89B6-F534BE6164A3}"/>
              </a:ext>
            </a:extLst>
          </p:cNvPr>
          <p:cNvSpPr/>
          <p:nvPr/>
        </p:nvSpPr>
        <p:spPr>
          <a:xfrm rot="5400000">
            <a:off x="240995" y="3087315"/>
            <a:ext cx="261725" cy="25842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ko-KR" altLang="en-US" sz="2025">
              <a:solidFill>
                <a:prstClr val="black"/>
              </a:solidFill>
              <a:latin typeface="Arial"/>
            </a:endParaRPr>
          </a:p>
        </p:txBody>
      </p:sp>
      <p:sp>
        <p:nvSpPr>
          <p:cNvPr id="13" name="Chevron 2">
            <a:extLst>
              <a:ext uri="{FF2B5EF4-FFF2-40B4-BE49-F238E27FC236}">
                <a16:creationId xmlns:a16="http://schemas.microsoft.com/office/drawing/2014/main" id="{E2D26A44-AE61-4C0A-9939-541566A6BA80}"/>
              </a:ext>
            </a:extLst>
          </p:cNvPr>
          <p:cNvSpPr/>
          <p:nvPr/>
        </p:nvSpPr>
        <p:spPr>
          <a:xfrm rot="5400000">
            <a:off x="240994" y="3462918"/>
            <a:ext cx="261725" cy="25842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ko-KR" altLang="en-US" sz="2025">
              <a:solidFill>
                <a:prstClr val="black"/>
              </a:solidFill>
              <a:latin typeface="Arial"/>
            </a:endParaRPr>
          </a:p>
        </p:txBody>
      </p:sp>
      <p:sp>
        <p:nvSpPr>
          <p:cNvPr id="14" name="TextBox 13">
            <a:extLst>
              <a:ext uri="{FF2B5EF4-FFF2-40B4-BE49-F238E27FC236}">
                <a16:creationId xmlns:a16="http://schemas.microsoft.com/office/drawing/2014/main" id="{F470B5A4-FCCF-420C-9FE5-A9EDE83A9D1C}"/>
              </a:ext>
            </a:extLst>
          </p:cNvPr>
          <p:cNvSpPr txBox="1"/>
          <p:nvPr/>
        </p:nvSpPr>
        <p:spPr>
          <a:xfrm>
            <a:off x="470687" y="2188162"/>
            <a:ext cx="5377074" cy="2677656"/>
          </a:xfrm>
          <a:prstGeom prst="rect">
            <a:avLst/>
          </a:prstGeom>
          <a:noFill/>
        </p:spPr>
        <p:txBody>
          <a:bodyPr wrap="square" rtlCol="0">
            <a:spAutoFit/>
          </a:bodyPr>
          <a:lstStyle/>
          <a:p>
            <a:pPr marR="0" lvl="0" algn="l" defTabSz="685800" rtl="0" eaLnBrk="1" fontAlgn="base"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chemeClr val="bg1"/>
                </a:solidFill>
                <a:effectLst/>
                <a:uLnTx/>
                <a:uFillTx/>
                <a:latin typeface="Arial"/>
                <a:cs typeface="+mn-cs"/>
              </a:rPr>
              <a:t>High-resolution 3D imaging for detailed assessment</a:t>
            </a:r>
          </a:p>
          <a:p>
            <a:pPr marR="0" lvl="0" algn="l" defTabSz="685800" rtl="0" eaLnBrk="1" fontAlgn="base" latinLnBrk="0" hangingPunct="1">
              <a:lnSpc>
                <a:spcPct val="100000"/>
              </a:lnSpc>
              <a:spcBef>
                <a:spcPts val="0"/>
              </a:spcBef>
              <a:spcAft>
                <a:spcPts val="0"/>
              </a:spcAft>
              <a:buClrTx/>
              <a:buSzTx/>
              <a:tabLst/>
              <a:defRPr/>
            </a:pPr>
            <a:endParaRPr kumimoji="0" lang="en-US" sz="1400" b="1" i="0" u="none" strike="noStrike" kern="1200" cap="none" spc="0" normalizeH="0" baseline="0" noProof="0" dirty="0">
              <a:ln>
                <a:noFill/>
              </a:ln>
              <a:solidFill>
                <a:schemeClr val="bg1"/>
              </a:solidFill>
              <a:effectLst/>
              <a:uLnTx/>
              <a:uFillTx/>
              <a:latin typeface="Arial"/>
              <a:cs typeface="+mn-cs"/>
            </a:endParaRPr>
          </a:p>
          <a:p>
            <a:pPr marR="0" lvl="0" algn="l" defTabSz="685800" rtl="0" eaLnBrk="1" fontAlgn="base"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chemeClr val="bg1"/>
                </a:solidFill>
                <a:effectLst/>
                <a:uLnTx/>
                <a:uFillTx/>
                <a:latin typeface="Arial"/>
                <a:cs typeface="+mn-cs"/>
              </a:rPr>
              <a:t>Accurate visualization of skeletal structures. </a:t>
            </a:r>
          </a:p>
          <a:p>
            <a:pPr marR="0" lvl="0" algn="l" defTabSz="685800" rtl="0" eaLnBrk="1" fontAlgn="base" latinLnBrk="0" hangingPunct="1">
              <a:lnSpc>
                <a:spcPct val="100000"/>
              </a:lnSpc>
              <a:spcBef>
                <a:spcPts val="0"/>
              </a:spcBef>
              <a:spcAft>
                <a:spcPts val="0"/>
              </a:spcAft>
              <a:buClrTx/>
              <a:buSzTx/>
              <a:tabLst/>
              <a:defRPr/>
            </a:pPr>
            <a:endParaRPr kumimoji="0" lang="en-US" sz="1400" b="1" i="0" u="none" strike="noStrike" kern="1200" cap="none" spc="0" normalizeH="0" baseline="0" noProof="0" dirty="0">
              <a:ln>
                <a:noFill/>
              </a:ln>
              <a:solidFill>
                <a:schemeClr val="bg1"/>
              </a:solidFill>
              <a:effectLst/>
              <a:uLnTx/>
              <a:uFillTx/>
              <a:latin typeface="Arial"/>
              <a:cs typeface="+mn-cs"/>
            </a:endParaRPr>
          </a:p>
          <a:p>
            <a:pPr marR="0" lvl="0" algn="l" defTabSz="685800" rtl="0" eaLnBrk="1" fontAlgn="base"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chemeClr val="bg1"/>
                </a:solidFill>
                <a:effectLst/>
                <a:uLnTx/>
                <a:uFillTx/>
                <a:latin typeface="Arial"/>
                <a:cs typeface="+mn-cs"/>
              </a:rPr>
              <a:t>Precise evaluation of tooth and bone relationship.</a:t>
            </a:r>
          </a:p>
          <a:p>
            <a:pPr marR="0" lvl="0" algn="l" defTabSz="685800" rtl="0" eaLnBrk="1" fontAlgn="base" latinLnBrk="0" hangingPunct="1">
              <a:lnSpc>
                <a:spcPct val="100000"/>
              </a:lnSpc>
              <a:spcBef>
                <a:spcPts val="0"/>
              </a:spcBef>
              <a:spcAft>
                <a:spcPts val="0"/>
              </a:spcAft>
              <a:buClrTx/>
              <a:buSzTx/>
              <a:tabLst/>
              <a:defRPr/>
            </a:pPr>
            <a:endParaRPr kumimoji="0" lang="en-US" sz="1400" b="1" i="0" u="none" strike="noStrike" kern="1200" cap="none" spc="0" normalizeH="0" baseline="0" noProof="0" dirty="0">
              <a:ln>
                <a:noFill/>
              </a:ln>
              <a:solidFill>
                <a:schemeClr val="bg1"/>
              </a:solidFill>
              <a:effectLst/>
              <a:uLnTx/>
              <a:uFillTx/>
              <a:latin typeface="Arial"/>
              <a:cs typeface="+mn-cs"/>
            </a:endParaRPr>
          </a:p>
          <a:p>
            <a:pPr marR="0" lvl="0" algn="l" defTabSz="685800" rtl="0" eaLnBrk="1" fontAlgn="base"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chemeClr val="bg1"/>
                </a:solidFill>
                <a:effectLst/>
                <a:uLnTx/>
                <a:uFillTx/>
                <a:latin typeface="Arial"/>
                <a:cs typeface="+mn-cs"/>
              </a:rPr>
              <a:t>Detailed assessment of impacted teeth and root </a:t>
            </a:r>
          </a:p>
          <a:p>
            <a:pPr marR="0" lvl="0" algn="l" defTabSz="685800" rtl="0" eaLnBrk="1" fontAlgn="base"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chemeClr val="bg1"/>
                </a:solidFill>
                <a:effectLst/>
                <a:uLnTx/>
                <a:uFillTx/>
                <a:latin typeface="Arial"/>
                <a:cs typeface="+mn-cs"/>
              </a:rPr>
              <a:t>morphology. </a:t>
            </a:r>
          </a:p>
          <a:p>
            <a:pPr marR="0" lvl="0" algn="l" defTabSz="685800" rtl="0" eaLnBrk="1" fontAlgn="base" latinLnBrk="0" hangingPunct="1">
              <a:lnSpc>
                <a:spcPct val="100000"/>
              </a:lnSpc>
              <a:spcBef>
                <a:spcPts val="0"/>
              </a:spcBef>
              <a:spcAft>
                <a:spcPts val="0"/>
              </a:spcAft>
              <a:buClrTx/>
              <a:buSzTx/>
              <a:tabLst/>
              <a:defRPr/>
            </a:pPr>
            <a:endParaRPr kumimoji="0" lang="en-US" sz="1400" b="1" i="0" u="none" strike="noStrike" kern="1200" cap="none" spc="0" normalizeH="0" baseline="0" noProof="0" dirty="0">
              <a:ln>
                <a:noFill/>
              </a:ln>
              <a:solidFill>
                <a:schemeClr val="bg1"/>
              </a:solidFill>
              <a:effectLst/>
              <a:uLnTx/>
              <a:uFillTx/>
              <a:latin typeface="Arial"/>
              <a:cs typeface="+mn-cs"/>
            </a:endParaRPr>
          </a:p>
          <a:p>
            <a:pPr marR="0" lvl="0" algn="l" defTabSz="685800" rtl="0" eaLnBrk="1" fontAlgn="base"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chemeClr val="bg1"/>
                </a:solidFill>
                <a:effectLst/>
                <a:uLnTx/>
                <a:uFillTx/>
                <a:latin typeface="Arial"/>
                <a:cs typeface="+mn-cs"/>
              </a:rPr>
              <a:t>Virtual treatment planning and simulation.  </a:t>
            </a:r>
          </a:p>
          <a:p>
            <a:pPr marR="0" lvl="0" algn="l" defTabSz="685800" rtl="0" eaLnBrk="1" fontAlgn="base" latinLnBrk="0" hangingPunct="1">
              <a:lnSpc>
                <a:spcPct val="100000"/>
              </a:lnSpc>
              <a:spcBef>
                <a:spcPts val="0"/>
              </a:spcBef>
              <a:spcAft>
                <a:spcPts val="0"/>
              </a:spcAft>
              <a:buClrTx/>
              <a:buSzTx/>
              <a:tabLst/>
              <a:defRPr/>
            </a:pPr>
            <a:endParaRPr kumimoji="0" lang="en-US" sz="1400" b="1" i="0" u="none" strike="noStrike" kern="1200" cap="none" spc="0" normalizeH="0" baseline="0" noProof="0" dirty="0">
              <a:ln>
                <a:noFill/>
              </a:ln>
              <a:solidFill>
                <a:schemeClr val="bg1"/>
              </a:solidFill>
              <a:effectLst/>
              <a:uLnTx/>
              <a:uFillTx/>
              <a:latin typeface="Arial"/>
              <a:cs typeface="+mn-cs"/>
            </a:endParaRPr>
          </a:p>
          <a:p>
            <a:pPr marR="0" lvl="0" algn="l" defTabSz="685800" rtl="0" eaLnBrk="1" fontAlgn="base"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schemeClr val="bg1"/>
                </a:solidFill>
                <a:effectLst/>
                <a:uLnTx/>
                <a:uFillTx/>
                <a:latin typeface="Arial"/>
                <a:cs typeface="+mn-cs"/>
              </a:rPr>
              <a:t>Reduced radiation dose compared to traditional CT scans.</a:t>
            </a:r>
            <a:endParaRPr kumimoji="0" lang="en-US" sz="1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8" name="Oval 11">
            <a:extLst>
              <a:ext uri="{FF2B5EF4-FFF2-40B4-BE49-F238E27FC236}">
                <a16:creationId xmlns:a16="http://schemas.microsoft.com/office/drawing/2014/main" id="{F65A5A44-A359-4A6D-AFDF-EAEE319677CA}"/>
              </a:ext>
            </a:extLst>
          </p:cNvPr>
          <p:cNvSpPr/>
          <p:nvPr/>
        </p:nvSpPr>
        <p:spPr>
          <a:xfrm>
            <a:off x="809575" y="5373216"/>
            <a:ext cx="1152128" cy="887037"/>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ko-KR" altLang="en-US" sz="2025">
              <a:solidFill>
                <a:prstClr val="white"/>
              </a:solidFill>
              <a:latin typeface="Arial"/>
            </a:endParaRPr>
          </a:p>
        </p:txBody>
      </p:sp>
      <p:sp>
        <p:nvSpPr>
          <p:cNvPr id="19" name="Oval 12">
            <a:extLst>
              <a:ext uri="{FF2B5EF4-FFF2-40B4-BE49-F238E27FC236}">
                <a16:creationId xmlns:a16="http://schemas.microsoft.com/office/drawing/2014/main" id="{1F74BD67-7DB4-4DCC-BFE9-8BE8BC28D5F0}"/>
              </a:ext>
            </a:extLst>
          </p:cNvPr>
          <p:cNvSpPr/>
          <p:nvPr/>
        </p:nvSpPr>
        <p:spPr>
          <a:xfrm>
            <a:off x="2416255" y="5373216"/>
            <a:ext cx="1152128" cy="887037"/>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ko-KR" altLang="en-US" sz="2025">
              <a:solidFill>
                <a:prstClr val="white"/>
              </a:solidFill>
              <a:latin typeface="Arial"/>
            </a:endParaRPr>
          </a:p>
        </p:txBody>
      </p:sp>
      <p:sp>
        <p:nvSpPr>
          <p:cNvPr id="20" name="Oval 13">
            <a:extLst>
              <a:ext uri="{FF2B5EF4-FFF2-40B4-BE49-F238E27FC236}">
                <a16:creationId xmlns:a16="http://schemas.microsoft.com/office/drawing/2014/main" id="{6B1F47B6-337A-4156-B76E-621E6B66EACA}"/>
              </a:ext>
            </a:extLst>
          </p:cNvPr>
          <p:cNvSpPr/>
          <p:nvPr/>
        </p:nvSpPr>
        <p:spPr>
          <a:xfrm>
            <a:off x="4022936" y="5373216"/>
            <a:ext cx="1152128" cy="887037"/>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ko-KR" altLang="en-US" sz="2025">
              <a:solidFill>
                <a:prstClr val="white"/>
              </a:solidFill>
              <a:latin typeface="Arial"/>
            </a:endParaRPr>
          </a:p>
        </p:txBody>
      </p:sp>
      <p:sp>
        <p:nvSpPr>
          <p:cNvPr id="21" name="Oval 14">
            <a:extLst>
              <a:ext uri="{FF2B5EF4-FFF2-40B4-BE49-F238E27FC236}">
                <a16:creationId xmlns:a16="http://schemas.microsoft.com/office/drawing/2014/main" id="{D2C0B9A9-E206-4ABF-9598-4F399AC5314F}"/>
              </a:ext>
            </a:extLst>
          </p:cNvPr>
          <p:cNvSpPr/>
          <p:nvPr/>
        </p:nvSpPr>
        <p:spPr>
          <a:xfrm>
            <a:off x="5629616" y="5373216"/>
            <a:ext cx="1152128" cy="887037"/>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ko-KR" altLang="en-US" sz="2025">
              <a:solidFill>
                <a:prstClr val="white"/>
              </a:solidFill>
              <a:latin typeface="Arial"/>
            </a:endParaRPr>
          </a:p>
        </p:txBody>
      </p:sp>
      <p:sp>
        <p:nvSpPr>
          <p:cNvPr id="22" name="Oval 15">
            <a:extLst>
              <a:ext uri="{FF2B5EF4-FFF2-40B4-BE49-F238E27FC236}">
                <a16:creationId xmlns:a16="http://schemas.microsoft.com/office/drawing/2014/main" id="{5F1B40F8-0969-4164-9DBB-0130EC9CA84F}"/>
              </a:ext>
            </a:extLst>
          </p:cNvPr>
          <p:cNvSpPr/>
          <p:nvPr/>
        </p:nvSpPr>
        <p:spPr>
          <a:xfrm>
            <a:off x="7236296" y="5373216"/>
            <a:ext cx="1152128" cy="887037"/>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ko-KR" altLang="en-US" sz="2025">
              <a:solidFill>
                <a:prstClr val="white"/>
              </a:solidFill>
              <a:latin typeface="Arial"/>
            </a:endParaRPr>
          </a:p>
        </p:txBody>
      </p:sp>
      <p:sp>
        <p:nvSpPr>
          <p:cNvPr id="33" name="Freeform: Shape 32">
            <a:extLst>
              <a:ext uri="{FF2B5EF4-FFF2-40B4-BE49-F238E27FC236}">
                <a16:creationId xmlns:a16="http://schemas.microsoft.com/office/drawing/2014/main" id="{BF773518-F273-4EB8-AF2B-BEDC3F27B33C}"/>
              </a:ext>
            </a:extLst>
          </p:cNvPr>
          <p:cNvSpPr/>
          <p:nvPr/>
        </p:nvSpPr>
        <p:spPr>
          <a:xfrm rot="2621054">
            <a:off x="1273268" y="5600276"/>
            <a:ext cx="351001" cy="603253"/>
          </a:xfrm>
          <a:custGeom>
            <a:avLst/>
            <a:gdLst>
              <a:gd name="connsiteX0" fmla="*/ 73498 w 177403"/>
              <a:gd name="connsiteY0" fmla="*/ 31860 h 396013"/>
              <a:gd name="connsiteX1" fmla="*/ 82655 w 177403"/>
              <a:gd name="connsiteY1" fmla="*/ 36837 h 396013"/>
              <a:gd name="connsiteX2" fmla="*/ 76285 w 177403"/>
              <a:gd name="connsiteY2" fmla="*/ 44998 h 396013"/>
              <a:gd name="connsiteX3" fmla="*/ 43243 w 177403"/>
              <a:gd name="connsiteY3" fmla="*/ 80429 h 396013"/>
              <a:gd name="connsiteX4" fmla="*/ 35480 w 177403"/>
              <a:gd name="connsiteY4" fmla="*/ 86600 h 396013"/>
              <a:gd name="connsiteX5" fmla="*/ 29707 w 177403"/>
              <a:gd name="connsiteY5" fmla="*/ 81026 h 396013"/>
              <a:gd name="connsiteX6" fmla="*/ 73498 w 177403"/>
              <a:gd name="connsiteY6" fmla="*/ 31860 h 396013"/>
              <a:gd name="connsiteX7" fmla="*/ 88228 w 177403"/>
              <a:gd name="connsiteY7" fmla="*/ 17329 h 396013"/>
              <a:gd name="connsiteX8" fmla="*/ 17565 w 177403"/>
              <a:gd name="connsiteY8" fmla="*/ 88390 h 396013"/>
              <a:gd name="connsiteX9" fmla="*/ 88427 w 177403"/>
              <a:gd name="connsiteY9" fmla="*/ 160646 h 396013"/>
              <a:gd name="connsiteX10" fmla="*/ 160285 w 177403"/>
              <a:gd name="connsiteY10" fmla="*/ 89386 h 396013"/>
              <a:gd name="connsiteX11" fmla="*/ 88228 w 177403"/>
              <a:gd name="connsiteY11" fmla="*/ 17329 h 396013"/>
              <a:gd name="connsiteX12" fmla="*/ 108133 w 177403"/>
              <a:gd name="connsiteY12" fmla="*/ 2201 h 396013"/>
              <a:gd name="connsiteX13" fmla="*/ 177403 w 177403"/>
              <a:gd name="connsiteY13" fmla="*/ 87992 h 396013"/>
              <a:gd name="connsiteX14" fmla="*/ 118086 w 177403"/>
              <a:gd name="connsiteY14" fmla="*/ 173385 h 396013"/>
              <a:gd name="connsiteX15" fmla="*/ 111119 w 177403"/>
              <a:gd name="connsiteY15" fmla="*/ 180551 h 396013"/>
              <a:gd name="connsiteX16" fmla="*/ 110721 w 177403"/>
              <a:gd name="connsiteY16" fmla="*/ 247233 h 396013"/>
              <a:gd name="connsiteX17" fmla="*/ 125451 w 177403"/>
              <a:gd name="connsiteY17" fmla="*/ 261764 h 396013"/>
              <a:gd name="connsiteX18" fmla="*/ 125252 w 177403"/>
              <a:gd name="connsiteY18" fmla="*/ 381195 h 396013"/>
              <a:gd name="connsiteX19" fmla="*/ 110721 w 177403"/>
              <a:gd name="connsiteY19" fmla="*/ 395925 h 396013"/>
              <a:gd name="connsiteX20" fmla="*/ 65935 w 177403"/>
              <a:gd name="connsiteY20" fmla="*/ 395925 h 396013"/>
              <a:gd name="connsiteX21" fmla="*/ 52598 w 177403"/>
              <a:gd name="connsiteY21" fmla="*/ 382190 h 396013"/>
              <a:gd name="connsiteX22" fmla="*/ 52598 w 177403"/>
              <a:gd name="connsiteY22" fmla="*/ 262759 h 396013"/>
              <a:gd name="connsiteX23" fmla="*/ 67328 w 177403"/>
              <a:gd name="connsiteY23" fmla="*/ 246636 h 396013"/>
              <a:gd name="connsiteX24" fmla="*/ 66930 w 177403"/>
              <a:gd name="connsiteY24" fmla="*/ 179357 h 396013"/>
              <a:gd name="connsiteX25" fmla="*/ 59963 w 177403"/>
              <a:gd name="connsiteY25" fmla="*/ 173186 h 396013"/>
              <a:gd name="connsiteX26" fmla="*/ 9205 w 177403"/>
              <a:gd name="connsiteY26" fmla="*/ 49576 h 396013"/>
              <a:gd name="connsiteX27" fmla="*/ 108133 w 177403"/>
              <a:gd name="connsiteY27" fmla="*/ 2201 h 39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7403" h="396013">
                <a:moveTo>
                  <a:pt x="73498" y="31860"/>
                </a:moveTo>
                <a:cubicBezTo>
                  <a:pt x="76484" y="31662"/>
                  <a:pt x="79669" y="35045"/>
                  <a:pt x="82655" y="36837"/>
                </a:cubicBezTo>
                <a:cubicBezTo>
                  <a:pt x="80465" y="39624"/>
                  <a:pt x="78873" y="44600"/>
                  <a:pt x="76285" y="44998"/>
                </a:cubicBezTo>
                <a:cubicBezTo>
                  <a:pt x="56579" y="48979"/>
                  <a:pt x="45233" y="59927"/>
                  <a:pt x="43243" y="80429"/>
                </a:cubicBezTo>
                <a:cubicBezTo>
                  <a:pt x="43044" y="82818"/>
                  <a:pt x="37868" y="86799"/>
                  <a:pt x="35480" y="86600"/>
                </a:cubicBezTo>
                <a:cubicBezTo>
                  <a:pt x="33091" y="86401"/>
                  <a:pt x="30902" y="82022"/>
                  <a:pt x="29707" y="81026"/>
                </a:cubicBezTo>
                <a:cubicBezTo>
                  <a:pt x="29906" y="55349"/>
                  <a:pt x="50209" y="33652"/>
                  <a:pt x="73498" y="31860"/>
                </a:cubicBezTo>
                <a:close/>
                <a:moveTo>
                  <a:pt x="88228" y="17329"/>
                </a:moveTo>
                <a:cubicBezTo>
                  <a:pt x="49612" y="17528"/>
                  <a:pt x="17764" y="49576"/>
                  <a:pt x="17565" y="88390"/>
                </a:cubicBezTo>
                <a:cubicBezTo>
                  <a:pt x="17366" y="127603"/>
                  <a:pt x="49015" y="159850"/>
                  <a:pt x="88427" y="160646"/>
                </a:cubicBezTo>
                <a:cubicBezTo>
                  <a:pt x="126844" y="161243"/>
                  <a:pt x="159886" y="128400"/>
                  <a:pt x="160285" y="89386"/>
                </a:cubicBezTo>
                <a:cubicBezTo>
                  <a:pt x="160682" y="49974"/>
                  <a:pt x="127839" y="17130"/>
                  <a:pt x="88228" y="17329"/>
                </a:cubicBezTo>
                <a:close/>
                <a:moveTo>
                  <a:pt x="108133" y="2201"/>
                </a:moveTo>
                <a:cubicBezTo>
                  <a:pt x="149138" y="11557"/>
                  <a:pt x="177204" y="46391"/>
                  <a:pt x="177403" y="87992"/>
                </a:cubicBezTo>
                <a:cubicBezTo>
                  <a:pt x="177403" y="127803"/>
                  <a:pt x="155308" y="159452"/>
                  <a:pt x="118086" y="173385"/>
                </a:cubicBezTo>
                <a:cubicBezTo>
                  <a:pt x="115100" y="174381"/>
                  <a:pt x="111318" y="178163"/>
                  <a:pt x="111119" y="180551"/>
                </a:cubicBezTo>
                <a:cubicBezTo>
                  <a:pt x="110323" y="202248"/>
                  <a:pt x="110721" y="224143"/>
                  <a:pt x="110721" y="247233"/>
                </a:cubicBezTo>
                <a:cubicBezTo>
                  <a:pt x="122266" y="246636"/>
                  <a:pt x="125650" y="252010"/>
                  <a:pt x="125451" y="261764"/>
                </a:cubicBezTo>
                <a:cubicBezTo>
                  <a:pt x="125252" y="301574"/>
                  <a:pt x="125451" y="341385"/>
                  <a:pt x="125252" y="381195"/>
                </a:cubicBezTo>
                <a:cubicBezTo>
                  <a:pt x="125252" y="393138"/>
                  <a:pt x="122664" y="395725"/>
                  <a:pt x="110721" y="395925"/>
                </a:cubicBezTo>
                <a:cubicBezTo>
                  <a:pt x="95792" y="395925"/>
                  <a:pt x="80863" y="396123"/>
                  <a:pt x="65935" y="395925"/>
                </a:cubicBezTo>
                <a:cubicBezTo>
                  <a:pt x="55186" y="395725"/>
                  <a:pt x="52598" y="392939"/>
                  <a:pt x="52598" y="382190"/>
                </a:cubicBezTo>
                <a:cubicBezTo>
                  <a:pt x="52598" y="342380"/>
                  <a:pt x="52598" y="302569"/>
                  <a:pt x="52598" y="262759"/>
                </a:cubicBezTo>
                <a:cubicBezTo>
                  <a:pt x="52598" y="250020"/>
                  <a:pt x="53792" y="248826"/>
                  <a:pt x="67328" y="246636"/>
                </a:cubicBezTo>
                <a:cubicBezTo>
                  <a:pt x="67328" y="224342"/>
                  <a:pt x="67527" y="201850"/>
                  <a:pt x="66930" y="179357"/>
                </a:cubicBezTo>
                <a:cubicBezTo>
                  <a:pt x="66930" y="177167"/>
                  <a:pt x="62750" y="174182"/>
                  <a:pt x="59963" y="173186"/>
                </a:cubicBezTo>
                <a:cubicBezTo>
                  <a:pt x="8807" y="154475"/>
                  <a:pt x="-14283" y="98144"/>
                  <a:pt x="9205" y="49576"/>
                </a:cubicBezTo>
                <a:cubicBezTo>
                  <a:pt x="26921" y="13149"/>
                  <a:pt x="68522" y="-6955"/>
                  <a:pt x="108133" y="2201"/>
                </a:cubicBezTo>
                <a:close/>
              </a:path>
            </a:pathLst>
          </a:custGeom>
          <a:solidFill>
            <a:schemeClr val="bg1"/>
          </a:solidFill>
          <a:ln w="9525" cap="flat">
            <a:noFill/>
            <a:prstDash val="solid"/>
            <a:miter/>
          </a:ln>
        </p:spPr>
        <p:txBody>
          <a:bodyPr rtlCol="0" anchor="ctr"/>
          <a:lstStyle/>
          <a:p>
            <a:pPr defTabSz="685800" fontAlgn="auto">
              <a:spcBef>
                <a:spcPts val="0"/>
              </a:spcBef>
              <a:spcAft>
                <a:spcPts val="0"/>
              </a:spcAft>
            </a:pPr>
            <a:endParaRPr lang="en-US" sz="1350">
              <a:solidFill>
                <a:prstClr val="black"/>
              </a:solidFill>
              <a:latin typeface="Arial"/>
              <a:cs typeface="+mn-cs"/>
            </a:endParaRPr>
          </a:p>
        </p:txBody>
      </p:sp>
      <p:sp>
        <p:nvSpPr>
          <p:cNvPr id="34" name="Freeform: Shape 33">
            <a:extLst>
              <a:ext uri="{FF2B5EF4-FFF2-40B4-BE49-F238E27FC236}">
                <a16:creationId xmlns:a16="http://schemas.microsoft.com/office/drawing/2014/main" id="{58B05838-6491-4683-9E89-BAA33DFFD750}"/>
              </a:ext>
            </a:extLst>
          </p:cNvPr>
          <p:cNvSpPr/>
          <p:nvPr/>
        </p:nvSpPr>
        <p:spPr>
          <a:xfrm>
            <a:off x="4241838" y="5659679"/>
            <a:ext cx="661459" cy="509264"/>
          </a:xfrm>
          <a:custGeom>
            <a:avLst/>
            <a:gdLst>
              <a:gd name="connsiteX0" fmla="*/ 1034741 w 1790700"/>
              <a:gd name="connsiteY0" fmla="*/ 744338 h 1790700"/>
              <a:gd name="connsiteX1" fmla="*/ 921393 w 1790700"/>
              <a:gd name="connsiteY1" fmla="*/ 776723 h 1790700"/>
              <a:gd name="connsiteX2" fmla="*/ 211780 w 1790700"/>
              <a:gd name="connsiteY2" fmla="*/ 1489193 h 1790700"/>
              <a:gd name="connsiteX3" fmla="*/ 88908 w 1790700"/>
              <a:gd name="connsiteY3" fmla="*/ 1559678 h 1790700"/>
              <a:gd name="connsiteX4" fmla="*/ 326 w 1790700"/>
              <a:gd name="connsiteY4" fmla="*/ 1466333 h 1790700"/>
              <a:gd name="connsiteX5" fmla="*/ 14613 w 1790700"/>
              <a:gd name="connsiteY5" fmla="*/ 1388228 h 1790700"/>
              <a:gd name="connsiteX6" fmla="*/ 371801 w 1790700"/>
              <a:gd name="connsiteY6" fmla="*/ 894833 h 1790700"/>
              <a:gd name="connsiteX7" fmla="*/ 1002355 w 1790700"/>
              <a:gd name="connsiteY7" fmla="*/ 422393 h 1790700"/>
              <a:gd name="connsiteX8" fmla="*/ 1047124 w 1790700"/>
              <a:gd name="connsiteY8" fmla="*/ 381435 h 1790700"/>
              <a:gd name="connsiteX9" fmla="*/ 1145230 w 1790700"/>
              <a:gd name="connsiteY9" fmla="*/ 247133 h 1790700"/>
              <a:gd name="connsiteX10" fmla="*/ 1700538 w 1790700"/>
              <a:gd name="connsiteY10" fmla="*/ 1388 h 1790700"/>
              <a:gd name="connsiteX11" fmla="*/ 1789120 w 1790700"/>
              <a:gd name="connsiteY11" fmla="*/ 83303 h 1790700"/>
              <a:gd name="connsiteX12" fmla="*/ 1711016 w 1790700"/>
              <a:gd name="connsiteY12" fmla="*/ 462398 h 1790700"/>
              <a:gd name="connsiteX13" fmla="*/ 1490988 w 1790700"/>
              <a:gd name="connsiteY13" fmla="*/ 686235 h 1790700"/>
              <a:gd name="connsiteX14" fmla="*/ 1324301 w 1790700"/>
              <a:gd name="connsiteY14" fmla="*/ 863401 h 1790700"/>
              <a:gd name="connsiteX15" fmla="*/ 708986 w 1790700"/>
              <a:gd name="connsiteY15" fmla="*/ 1595873 h 1790700"/>
              <a:gd name="connsiteX16" fmla="*/ 387041 w 1790700"/>
              <a:gd name="connsiteY16" fmla="*/ 1786373 h 1790700"/>
              <a:gd name="connsiteX17" fmla="*/ 264168 w 1790700"/>
              <a:gd name="connsiteY17" fmla="*/ 1762560 h 1790700"/>
              <a:gd name="connsiteX18" fmla="*/ 240355 w 1790700"/>
              <a:gd name="connsiteY18" fmla="*/ 1653023 h 1790700"/>
              <a:gd name="connsiteX19" fmla="*/ 313699 w 1790700"/>
              <a:gd name="connsiteY19" fmla="*/ 1576823 h 1790700"/>
              <a:gd name="connsiteX20" fmla="*/ 1017595 w 1790700"/>
              <a:gd name="connsiteY20" fmla="*/ 871021 h 1790700"/>
              <a:gd name="connsiteX21" fmla="*/ 1049028 w 1790700"/>
              <a:gd name="connsiteY21" fmla="*/ 757673 h 1790700"/>
              <a:gd name="connsiteX22" fmla="*/ 1034741 w 1790700"/>
              <a:gd name="connsiteY22" fmla="*/ 744338 h 1790700"/>
              <a:gd name="connsiteX23" fmla="*/ 1594811 w 1790700"/>
              <a:gd name="connsiteY23" fmla="*/ 202365 h 1790700"/>
              <a:gd name="connsiteX24" fmla="*/ 1375736 w 1790700"/>
              <a:gd name="connsiteY24" fmla="*/ 369053 h 1790700"/>
              <a:gd name="connsiteX25" fmla="*/ 1384308 w 1790700"/>
              <a:gd name="connsiteY25" fmla="*/ 416678 h 1790700"/>
              <a:gd name="connsiteX26" fmla="*/ 1429076 w 1790700"/>
              <a:gd name="connsiteY26" fmla="*/ 420488 h 1790700"/>
              <a:gd name="connsiteX27" fmla="*/ 1594811 w 1790700"/>
              <a:gd name="connsiteY27" fmla="*/ 202365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0700" h="1790700">
                <a:moveTo>
                  <a:pt x="1034741" y="744338"/>
                </a:moveTo>
                <a:cubicBezTo>
                  <a:pt x="996641" y="754815"/>
                  <a:pt x="954730" y="758626"/>
                  <a:pt x="921393" y="776723"/>
                </a:cubicBezTo>
                <a:cubicBezTo>
                  <a:pt x="618499" y="947221"/>
                  <a:pt x="387041" y="1191060"/>
                  <a:pt x="211780" y="1489193"/>
                </a:cubicBezTo>
                <a:cubicBezTo>
                  <a:pt x="180348" y="1543485"/>
                  <a:pt x="135580" y="1569203"/>
                  <a:pt x="88908" y="1559678"/>
                </a:cubicBezTo>
                <a:cubicBezTo>
                  <a:pt x="41283" y="1550153"/>
                  <a:pt x="5088" y="1515863"/>
                  <a:pt x="326" y="1466333"/>
                </a:cubicBezTo>
                <a:cubicBezTo>
                  <a:pt x="-1579" y="1440615"/>
                  <a:pt x="5088" y="1412993"/>
                  <a:pt x="14613" y="1388228"/>
                </a:cubicBezTo>
                <a:cubicBezTo>
                  <a:pt x="91766" y="1193918"/>
                  <a:pt x="224163" y="1037708"/>
                  <a:pt x="371801" y="894833"/>
                </a:cubicBezTo>
                <a:cubicBezTo>
                  <a:pt x="562301" y="711001"/>
                  <a:pt x="775661" y="557648"/>
                  <a:pt x="1002355" y="422393"/>
                </a:cubicBezTo>
                <a:cubicBezTo>
                  <a:pt x="1019501" y="411915"/>
                  <a:pt x="1034741" y="397628"/>
                  <a:pt x="1047124" y="381435"/>
                </a:cubicBezTo>
                <a:cubicBezTo>
                  <a:pt x="1081413" y="337621"/>
                  <a:pt x="1112845" y="291901"/>
                  <a:pt x="1145230" y="247133"/>
                </a:cubicBezTo>
                <a:cubicBezTo>
                  <a:pt x="1283343" y="58538"/>
                  <a:pt x="1474795" y="-10994"/>
                  <a:pt x="1700538" y="1388"/>
                </a:cubicBezTo>
                <a:cubicBezTo>
                  <a:pt x="1768166" y="5198"/>
                  <a:pt x="1777691" y="15676"/>
                  <a:pt x="1789120" y="83303"/>
                </a:cubicBezTo>
                <a:cubicBezTo>
                  <a:pt x="1811980" y="219510"/>
                  <a:pt x="1770070" y="342383"/>
                  <a:pt x="1711016" y="462398"/>
                </a:cubicBezTo>
                <a:cubicBezTo>
                  <a:pt x="1662438" y="562410"/>
                  <a:pt x="1581476" y="629085"/>
                  <a:pt x="1490988" y="686235"/>
                </a:cubicBezTo>
                <a:cubicBezTo>
                  <a:pt x="1419551" y="731003"/>
                  <a:pt x="1369068" y="791963"/>
                  <a:pt x="1324301" y="863401"/>
                </a:cubicBezTo>
                <a:cubicBezTo>
                  <a:pt x="1154755" y="1136768"/>
                  <a:pt x="960445" y="1391085"/>
                  <a:pt x="708986" y="1595873"/>
                </a:cubicBezTo>
                <a:cubicBezTo>
                  <a:pt x="611830" y="1675883"/>
                  <a:pt x="506103" y="1743510"/>
                  <a:pt x="387041" y="1786373"/>
                </a:cubicBezTo>
                <a:cubicBezTo>
                  <a:pt x="342274" y="1802565"/>
                  <a:pt x="299411" y="1797803"/>
                  <a:pt x="264168" y="1762560"/>
                </a:cubicBezTo>
                <a:cubicBezTo>
                  <a:pt x="232736" y="1731128"/>
                  <a:pt x="222258" y="1690171"/>
                  <a:pt x="240355" y="1653023"/>
                </a:cubicBezTo>
                <a:cubicBezTo>
                  <a:pt x="255596" y="1622543"/>
                  <a:pt x="284170" y="1594921"/>
                  <a:pt x="313699" y="1576823"/>
                </a:cubicBezTo>
                <a:cubicBezTo>
                  <a:pt x="607068" y="1399658"/>
                  <a:pt x="848051" y="1171058"/>
                  <a:pt x="1017595" y="871021"/>
                </a:cubicBezTo>
                <a:cubicBezTo>
                  <a:pt x="1036645" y="837683"/>
                  <a:pt x="1038551" y="795773"/>
                  <a:pt x="1049028" y="757673"/>
                </a:cubicBezTo>
                <a:cubicBezTo>
                  <a:pt x="1046170" y="754815"/>
                  <a:pt x="1040455" y="750053"/>
                  <a:pt x="1034741" y="744338"/>
                </a:cubicBezTo>
                <a:close/>
                <a:moveTo>
                  <a:pt x="1594811" y="202365"/>
                </a:moveTo>
                <a:cubicBezTo>
                  <a:pt x="1494799" y="240465"/>
                  <a:pt x="1414788" y="279518"/>
                  <a:pt x="1375736" y="369053"/>
                </a:cubicBezTo>
                <a:cubicBezTo>
                  <a:pt x="1370020" y="381435"/>
                  <a:pt x="1374783" y="406201"/>
                  <a:pt x="1384308" y="416678"/>
                </a:cubicBezTo>
                <a:cubicBezTo>
                  <a:pt x="1391928" y="425251"/>
                  <a:pt x="1416693" y="426203"/>
                  <a:pt x="1429076" y="420488"/>
                </a:cubicBezTo>
                <a:cubicBezTo>
                  <a:pt x="1517658" y="379531"/>
                  <a:pt x="1556711" y="299521"/>
                  <a:pt x="1594811" y="202365"/>
                </a:cubicBezTo>
                <a:close/>
              </a:path>
            </a:pathLst>
          </a:custGeom>
          <a:solidFill>
            <a:schemeClr val="bg1"/>
          </a:solidFill>
          <a:ln w="9525" cap="flat">
            <a:noFill/>
            <a:prstDash val="solid"/>
            <a:miter/>
          </a:ln>
        </p:spPr>
        <p:txBody>
          <a:bodyPr rtlCol="0" anchor="ctr"/>
          <a:lstStyle/>
          <a:p>
            <a:pPr defTabSz="685800" fontAlgn="auto">
              <a:spcBef>
                <a:spcPts val="0"/>
              </a:spcBef>
              <a:spcAft>
                <a:spcPts val="0"/>
              </a:spcAft>
            </a:pPr>
            <a:endParaRPr lang="en-US" sz="1350">
              <a:solidFill>
                <a:prstClr val="black"/>
              </a:solidFill>
              <a:latin typeface="Arial"/>
              <a:cs typeface="+mn-cs"/>
            </a:endParaRPr>
          </a:p>
        </p:txBody>
      </p:sp>
      <p:sp>
        <p:nvSpPr>
          <p:cNvPr id="35" name="Freeform: Shape 34">
            <a:extLst>
              <a:ext uri="{FF2B5EF4-FFF2-40B4-BE49-F238E27FC236}">
                <a16:creationId xmlns:a16="http://schemas.microsoft.com/office/drawing/2014/main" id="{35BE676A-727D-407E-84CA-00463A1FF595}"/>
              </a:ext>
            </a:extLst>
          </p:cNvPr>
          <p:cNvSpPr/>
          <p:nvPr/>
        </p:nvSpPr>
        <p:spPr>
          <a:xfrm rot="1395902">
            <a:off x="5974581" y="5643737"/>
            <a:ext cx="517205" cy="544480"/>
          </a:xfrm>
          <a:custGeom>
            <a:avLst/>
            <a:gdLst>
              <a:gd name="connsiteX0" fmla="*/ 835766 w 1400175"/>
              <a:gd name="connsiteY0" fmla="*/ 164306 h 1914525"/>
              <a:gd name="connsiteX1" fmla="*/ 855768 w 1400175"/>
              <a:gd name="connsiteY1" fmla="*/ 168116 h 1914525"/>
              <a:gd name="connsiteX2" fmla="*/ 1353926 w 1400175"/>
              <a:gd name="connsiteY2" fmla="*/ 235744 h 1914525"/>
              <a:gd name="connsiteX3" fmla="*/ 1409171 w 1400175"/>
              <a:gd name="connsiteY3" fmla="*/ 282416 h 1914525"/>
              <a:gd name="connsiteX4" fmla="*/ 1352021 w 1400175"/>
              <a:gd name="connsiteY4" fmla="*/ 327184 h 1914525"/>
              <a:gd name="connsiteX5" fmla="*/ 863388 w 1400175"/>
              <a:gd name="connsiteY5" fmla="*/ 397669 h 1914525"/>
              <a:gd name="connsiteX6" fmla="*/ 831956 w 1400175"/>
              <a:gd name="connsiteY6" fmla="*/ 431006 h 1914525"/>
              <a:gd name="connsiteX7" fmla="*/ 728133 w 1400175"/>
              <a:gd name="connsiteY7" fmla="*/ 556736 h 1914525"/>
              <a:gd name="connsiteX8" fmla="*/ 577638 w 1400175"/>
              <a:gd name="connsiteY8" fmla="*/ 706279 h 1914525"/>
              <a:gd name="connsiteX9" fmla="*/ 579543 w 1400175"/>
              <a:gd name="connsiteY9" fmla="*/ 743426 h 1914525"/>
              <a:gd name="connsiteX10" fmla="*/ 640504 w 1400175"/>
              <a:gd name="connsiteY10" fmla="*/ 1055847 h 1914525"/>
              <a:gd name="connsiteX11" fmla="*/ 613833 w 1400175"/>
              <a:gd name="connsiteY11" fmla="*/ 1123474 h 1914525"/>
              <a:gd name="connsiteX12" fmla="*/ 486199 w 1400175"/>
              <a:gd name="connsiteY12" fmla="*/ 1384459 h 1914525"/>
              <a:gd name="connsiteX13" fmla="*/ 487151 w 1400175"/>
              <a:gd name="connsiteY13" fmla="*/ 1451134 h 1914525"/>
              <a:gd name="connsiteX14" fmla="*/ 414761 w 1400175"/>
              <a:gd name="connsiteY14" fmla="*/ 1521619 h 1914525"/>
              <a:gd name="connsiteX15" fmla="*/ 354754 w 1400175"/>
              <a:gd name="connsiteY15" fmla="*/ 1521619 h 1914525"/>
              <a:gd name="connsiteX16" fmla="*/ 354754 w 1400175"/>
              <a:gd name="connsiteY16" fmla="*/ 1635919 h 1914525"/>
              <a:gd name="connsiteX17" fmla="*/ 354754 w 1400175"/>
              <a:gd name="connsiteY17" fmla="*/ 1859756 h 1914525"/>
              <a:gd name="connsiteX18" fmla="*/ 312843 w 1400175"/>
              <a:gd name="connsiteY18" fmla="*/ 1915001 h 1914525"/>
              <a:gd name="connsiteX19" fmla="*/ 270933 w 1400175"/>
              <a:gd name="connsiteY19" fmla="*/ 1857851 h 1914525"/>
              <a:gd name="connsiteX20" fmla="*/ 270933 w 1400175"/>
              <a:gd name="connsiteY20" fmla="*/ 1548289 h 1914525"/>
              <a:gd name="connsiteX21" fmla="*/ 268076 w 1400175"/>
              <a:gd name="connsiteY21" fmla="*/ 1521619 h 1914525"/>
              <a:gd name="connsiteX22" fmla="*/ 213783 w 1400175"/>
              <a:gd name="connsiteY22" fmla="*/ 1521619 h 1914525"/>
              <a:gd name="connsiteX23" fmla="*/ 146156 w 1400175"/>
              <a:gd name="connsiteY23" fmla="*/ 1453991 h 1914525"/>
              <a:gd name="connsiteX24" fmla="*/ 146156 w 1400175"/>
              <a:gd name="connsiteY24" fmla="*/ 830104 h 1914525"/>
              <a:gd name="connsiteX25" fmla="*/ 146156 w 1400175"/>
              <a:gd name="connsiteY25" fmla="*/ 565309 h 1914525"/>
              <a:gd name="connsiteX26" fmla="*/ 423 w 1400175"/>
              <a:gd name="connsiteY26" fmla="*/ 385286 h 1914525"/>
              <a:gd name="connsiteX27" fmla="*/ 423 w 1400175"/>
              <a:gd name="connsiteY27" fmla="*/ 137636 h 1914525"/>
              <a:gd name="connsiteX28" fmla="*/ 133773 w 1400175"/>
              <a:gd name="connsiteY28" fmla="*/ 1429 h 1914525"/>
              <a:gd name="connsiteX29" fmla="*/ 695749 w 1400175"/>
              <a:gd name="connsiteY29" fmla="*/ 1429 h 1914525"/>
              <a:gd name="connsiteX30" fmla="*/ 831004 w 1400175"/>
              <a:gd name="connsiteY30" fmla="*/ 130969 h 1914525"/>
              <a:gd name="connsiteX31" fmla="*/ 835766 w 1400175"/>
              <a:gd name="connsiteY31" fmla="*/ 164306 h 1914525"/>
              <a:gd name="connsiteX32" fmla="*/ 1110086 w 1400175"/>
              <a:gd name="connsiteY32" fmla="*/ 292894 h 1914525"/>
              <a:gd name="connsiteX33" fmla="*/ 1109133 w 1400175"/>
              <a:gd name="connsiteY33" fmla="*/ 267176 h 1914525"/>
              <a:gd name="connsiteX34" fmla="*/ 835766 w 1400175"/>
              <a:gd name="connsiteY34" fmla="*/ 244316 h 1914525"/>
              <a:gd name="connsiteX35" fmla="*/ 835766 w 1400175"/>
              <a:gd name="connsiteY35" fmla="*/ 320516 h 1914525"/>
              <a:gd name="connsiteX36" fmla="*/ 1110086 w 1400175"/>
              <a:gd name="connsiteY36" fmla="*/ 292894 h 1914525"/>
              <a:gd name="connsiteX37" fmla="*/ 483341 w 1400175"/>
              <a:gd name="connsiteY37" fmla="*/ 1097756 h 1914525"/>
              <a:gd name="connsiteX38" fmla="*/ 496676 w 1400175"/>
              <a:gd name="connsiteY38" fmla="*/ 1102519 h 1914525"/>
              <a:gd name="connsiteX39" fmla="*/ 551921 w 1400175"/>
              <a:gd name="connsiteY39" fmla="*/ 1033939 h 1914525"/>
              <a:gd name="connsiteX40" fmla="*/ 522393 w 1400175"/>
              <a:gd name="connsiteY40" fmla="*/ 884396 h 1914525"/>
              <a:gd name="connsiteX41" fmla="*/ 510011 w 1400175"/>
              <a:gd name="connsiteY41" fmla="*/ 884396 h 1914525"/>
              <a:gd name="connsiteX42" fmla="*/ 483341 w 1400175"/>
              <a:gd name="connsiteY42" fmla="*/ 109775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00175" h="1914525">
                <a:moveTo>
                  <a:pt x="835766" y="164306"/>
                </a:moveTo>
                <a:cubicBezTo>
                  <a:pt x="844338" y="166211"/>
                  <a:pt x="850054" y="168116"/>
                  <a:pt x="855768" y="168116"/>
                </a:cubicBezTo>
                <a:cubicBezTo>
                  <a:pt x="1026266" y="156686"/>
                  <a:pt x="1188191" y="209074"/>
                  <a:pt x="1353926" y="235744"/>
                </a:cubicBezTo>
                <a:cubicBezTo>
                  <a:pt x="1381549" y="240506"/>
                  <a:pt x="1409171" y="246221"/>
                  <a:pt x="1409171" y="282416"/>
                </a:cubicBezTo>
                <a:cubicBezTo>
                  <a:pt x="1408218" y="319564"/>
                  <a:pt x="1378691" y="323374"/>
                  <a:pt x="1352021" y="327184"/>
                </a:cubicBezTo>
                <a:cubicBezTo>
                  <a:pt x="1189143" y="350996"/>
                  <a:pt x="1031029" y="405289"/>
                  <a:pt x="863388" y="397669"/>
                </a:cubicBezTo>
                <a:cubicBezTo>
                  <a:pt x="852911" y="397669"/>
                  <a:pt x="832908" y="418624"/>
                  <a:pt x="831956" y="431006"/>
                </a:cubicBezTo>
                <a:cubicBezTo>
                  <a:pt x="828146" y="499586"/>
                  <a:pt x="790999" y="537686"/>
                  <a:pt x="728133" y="556736"/>
                </a:cubicBezTo>
                <a:cubicBezTo>
                  <a:pt x="651933" y="579596"/>
                  <a:pt x="612881" y="641509"/>
                  <a:pt x="577638" y="706279"/>
                </a:cubicBezTo>
                <a:cubicBezTo>
                  <a:pt x="572876" y="715804"/>
                  <a:pt x="576686" y="731044"/>
                  <a:pt x="579543" y="743426"/>
                </a:cubicBezTo>
                <a:cubicBezTo>
                  <a:pt x="599546" y="848201"/>
                  <a:pt x="618596" y="952024"/>
                  <a:pt x="640504" y="1055847"/>
                </a:cubicBezTo>
                <a:cubicBezTo>
                  <a:pt x="647171" y="1087279"/>
                  <a:pt x="641456" y="1112044"/>
                  <a:pt x="613833" y="1123474"/>
                </a:cubicBezTo>
                <a:cubicBezTo>
                  <a:pt x="496676" y="1174909"/>
                  <a:pt x="467149" y="1267301"/>
                  <a:pt x="486199" y="1384459"/>
                </a:cubicBezTo>
                <a:cubicBezTo>
                  <a:pt x="490008" y="1406366"/>
                  <a:pt x="487151" y="1429226"/>
                  <a:pt x="487151" y="1451134"/>
                </a:cubicBezTo>
                <a:cubicBezTo>
                  <a:pt x="487151" y="1513047"/>
                  <a:pt x="478579" y="1521619"/>
                  <a:pt x="414761" y="1521619"/>
                </a:cubicBezTo>
                <a:cubicBezTo>
                  <a:pt x="397616" y="1521619"/>
                  <a:pt x="380471" y="1521619"/>
                  <a:pt x="354754" y="1521619"/>
                </a:cubicBezTo>
                <a:cubicBezTo>
                  <a:pt x="354754" y="1561624"/>
                  <a:pt x="354754" y="1598772"/>
                  <a:pt x="354754" y="1635919"/>
                </a:cubicBezTo>
                <a:cubicBezTo>
                  <a:pt x="354754" y="1710214"/>
                  <a:pt x="354754" y="1785461"/>
                  <a:pt x="354754" y="1859756"/>
                </a:cubicBezTo>
                <a:cubicBezTo>
                  <a:pt x="354754" y="1889284"/>
                  <a:pt x="349991" y="1915954"/>
                  <a:pt x="312843" y="1915001"/>
                </a:cubicBezTo>
                <a:cubicBezTo>
                  <a:pt x="276649" y="1914049"/>
                  <a:pt x="270933" y="1887379"/>
                  <a:pt x="270933" y="1857851"/>
                </a:cubicBezTo>
                <a:cubicBezTo>
                  <a:pt x="270933" y="1754981"/>
                  <a:pt x="270933" y="1651159"/>
                  <a:pt x="270933" y="1548289"/>
                </a:cubicBezTo>
                <a:cubicBezTo>
                  <a:pt x="270933" y="1541622"/>
                  <a:pt x="269981" y="1535906"/>
                  <a:pt x="268076" y="1521619"/>
                </a:cubicBezTo>
                <a:cubicBezTo>
                  <a:pt x="249979" y="1521619"/>
                  <a:pt x="231881" y="1521619"/>
                  <a:pt x="213783" y="1521619"/>
                </a:cubicBezTo>
                <a:cubicBezTo>
                  <a:pt x="160443" y="1520666"/>
                  <a:pt x="146156" y="1507331"/>
                  <a:pt x="146156" y="1453991"/>
                </a:cubicBezTo>
                <a:cubicBezTo>
                  <a:pt x="146156" y="1246347"/>
                  <a:pt x="146156" y="1038701"/>
                  <a:pt x="146156" y="830104"/>
                </a:cubicBezTo>
                <a:cubicBezTo>
                  <a:pt x="146156" y="741521"/>
                  <a:pt x="146156" y="652939"/>
                  <a:pt x="146156" y="565309"/>
                </a:cubicBezTo>
                <a:cubicBezTo>
                  <a:pt x="24236" y="536734"/>
                  <a:pt x="423" y="507206"/>
                  <a:pt x="423" y="385286"/>
                </a:cubicBezTo>
                <a:cubicBezTo>
                  <a:pt x="423" y="302419"/>
                  <a:pt x="-529" y="220504"/>
                  <a:pt x="423" y="137636"/>
                </a:cubicBezTo>
                <a:cubicBezTo>
                  <a:pt x="1376" y="56674"/>
                  <a:pt x="51858" y="2381"/>
                  <a:pt x="133773" y="1429"/>
                </a:cubicBezTo>
                <a:cubicBezTo>
                  <a:pt x="321416" y="-476"/>
                  <a:pt x="508106" y="-476"/>
                  <a:pt x="695749" y="1429"/>
                </a:cubicBezTo>
                <a:cubicBezTo>
                  <a:pt x="777663" y="2381"/>
                  <a:pt x="823383" y="48101"/>
                  <a:pt x="831004" y="130969"/>
                </a:cubicBezTo>
                <a:cubicBezTo>
                  <a:pt x="831956" y="141446"/>
                  <a:pt x="833861" y="151924"/>
                  <a:pt x="835766" y="164306"/>
                </a:cubicBezTo>
                <a:close/>
                <a:moveTo>
                  <a:pt x="1110086" y="292894"/>
                </a:moveTo>
                <a:cubicBezTo>
                  <a:pt x="1110086" y="284321"/>
                  <a:pt x="1110086" y="275749"/>
                  <a:pt x="1109133" y="267176"/>
                </a:cubicBezTo>
                <a:cubicBezTo>
                  <a:pt x="1017693" y="259556"/>
                  <a:pt x="927206" y="251936"/>
                  <a:pt x="835766" y="244316"/>
                </a:cubicBezTo>
                <a:cubicBezTo>
                  <a:pt x="835766" y="274796"/>
                  <a:pt x="835766" y="292894"/>
                  <a:pt x="835766" y="320516"/>
                </a:cubicBezTo>
                <a:cubicBezTo>
                  <a:pt x="931016" y="310991"/>
                  <a:pt x="1020551" y="301466"/>
                  <a:pt x="1110086" y="292894"/>
                </a:cubicBezTo>
                <a:close/>
                <a:moveTo>
                  <a:pt x="483341" y="1097756"/>
                </a:moveTo>
                <a:cubicBezTo>
                  <a:pt x="488104" y="1099661"/>
                  <a:pt x="491913" y="1101566"/>
                  <a:pt x="496676" y="1102519"/>
                </a:cubicBezTo>
                <a:cubicBezTo>
                  <a:pt x="516679" y="1080611"/>
                  <a:pt x="561446" y="1081564"/>
                  <a:pt x="551921" y="1033939"/>
                </a:cubicBezTo>
                <a:cubicBezTo>
                  <a:pt x="541443" y="984409"/>
                  <a:pt x="532871" y="934879"/>
                  <a:pt x="522393" y="884396"/>
                </a:cubicBezTo>
                <a:cubicBezTo>
                  <a:pt x="518583" y="884396"/>
                  <a:pt x="513821" y="884396"/>
                  <a:pt x="510011" y="884396"/>
                </a:cubicBezTo>
                <a:cubicBezTo>
                  <a:pt x="500486" y="955834"/>
                  <a:pt x="491913" y="1026319"/>
                  <a:pt x="483341" y="1097756"/>
                </a:cubicBezTo>
                <a:close/>
              </a:path>
            </a:pathLst>
          </a:custGeom>
          <a:solidFill>
            <a:schemeClr val="bg1"/>
          </a:solidFill>
          <a:ln w="9525" cap="flat">
            <a:noFill/>
            <a:prstDash val="solid"/>
            <a:miter/>
          </a:ln>
        </p:spPr>
        <p:txBody>
          <a:bodyPr rtlCol="0" anchor="ctr"/>
          <a:lstStyle/>
          <a:p>
            <a:pPr defTabSz="685800" fontAlgn="auto">
              <a:spcBef>
                <a:spcPts val="0"/>
              </a:spcBef>
              <a:spcAft>
                <a:spcPts val="0"/>
              </a:spcAft>
            </a:pPr>
            <a:endParaRPr lang="en-US" sz="1350">
              <a:solidFill>
                <a:prstClr val="black"/>
              </a:solidFill>
              <a:latin typeface="Arial"/>
              <a:cs typeface="+mn-cs"/>
            </a:endParaRPr>
          </a:p>
        </p:txBody>
      </p:sp>
      <p:sp>
        <p:nvSpPr>
          <p:cNvPr id="36" name="Freeform: Shape 35">
            <a:extLst>
              <a:ext uri="{FF2B5EF4-FFF2-40B4-BE49-F238E27FC236}">
                <a16:creationId xmlns:a16="http://schemas.microsoft.com/office/drawing/2014/main" id="{79647597-7D81-492D-B5EE-B03354BC3CF7}"/>
              </a:ext>
            </a:extLst>
          </p:cNvPr>
          <p:cNvSpPr/>
          <p:nvPr/>
        </p:nvSpPr>
        <p:spPr>
          <a:xfrm>
            <a:off x="2618543" y="5648844"/>
            <a:ext cx="672011" cy="520099"/>
          </a:xfrm>
          <a:custGeom>
            <a:avLst/>
            <a:gdLst>
              <a:gd name="connsiteX0" fmla="*/ 549912 w 1819275"/>
              <a:gd name="connsiteY0" fmla="*/ 1441204 h 1828800"/>
              <a:gd name="connsiteX1" fmla="*/ 387035 w 1819275"/>
              <a:gd name="connsiteY1" fmla="*/ 1605987 h 1828800"/>
              <a:gd name="connsiteX2" fmla="*/ 459424 w 1819275"/>
              <a:gd name="connsiteY2" fmla="*/ 1663137 h 1828800"/>
              <a:gd name="connsiteX3" fmla="*/ 460377 w 1819275"/>
              <a:gd name="connsiteY3" fmla="*/ 1738384 h 1828800"/>
              <a:gd name="connsiteX4" fmla="*/ 457519 w 1819275"/>
              <a:gd name="connsiteY4" fmla="*/ 1742194 h 1828800"/>
              <a:gd name="connsiteX5" fmla="*/ 251779 w 1819275"/>
              <a:gd name="connsiteY5" fmla="*/ 1747909 h 1828800"/>
              <a:gd name="connsiteX6" fmla="*/ 26037 w 1819275"/>
              <a:gd name="connsiteY6" fmla="*/ 1523119 h 1828800"/>
              <a:gd name="connsiteX7" fmla="*/ 24132 w 1819275"/>
              <a:gd name="connsiteY7" fmla="*/ 1435489 h 1828800"/>
              <a:gd name="connsiteX8" fmla="*/ 91759 w 1819275"/>
              <a:gd name="connsiteY8" fmla="*/ 1367862 h 1828800"/>
              <a:gd name="connsiteX9" fmla="*/ 162244 w 1819275"/>
              <a:gd name="connsiteY9" fmla="*/ 1365957 h 1828800"/>
              <a:gd name="connsiteX10" fmla="*/ 224157 w 1819275"/>
              <a:gd name="connsiteY10" fmla="*/ 1434537 h 1828800"/>
              <a:gd name="connsiteX11" fmla="*/ 386082 w 1819275"/>
              <a:gd name="connsiteY11" fmla="*/ 1270707 h 1828800"/>
              <a:gd name="connsiteX12" fmla="*/ 327027 w 1819275"/>
              <a:gd name="connsiteY12" fmla="*/ 1224987 h 1828800"/>
              <a:gd name="connsiteX13" fmla="*/ 327979 w 1819275"/>
              <a:gd name="connsiteY13" fmla="*/ 1130689 h 1828800"/>
              <a:gd name="connsiteX14" fmla="*/ 1042354 w 1819275"/>
              <a:gd name="connsiteY14" fmla="*/ 411552 h 1828800"/>
              <a:gd name="connsiteX15" fmla="*/ 1321437 w 1819275"/>
              <a:gd name="connsiteY15" fmla="*/ 265819 h 1828800"/>
              <a:gd name="connsiteX16" fmla="*/ 1538607 w 1819275"/>
              <a:gd name="connsiteY16" fmla="*/ 213432 h 1828800"/>
              <a:gd name="connsiteX17" fmla="*/ 1581469 w 1819275"/>
              <a:gd name="connsiteY17" fmla="*/ 186762 h 1828800"/>
              <a:gd name="connsiteX18" fmla="*/ 1739585 w 1819275"/>
              <a:gd name="connsiteY18" fmla="*/ 28646 h 1828800"/>
              <a:gd name="connsiteX19" fmla="*/ 1811974 w 1819275"/>
              <a:gd name="connsiteY19" fmla="*/ 13407 h 1828800"/>
              <a:gd name="connsiteX20" fmla="*/ 1797687 w 1819275"/>
              <a:gd name="connsiteY20" fmla="*/ 90559 h 1828800"/>
              <a:gd name="connsiteX21" fmla="*/ 1617665 w 1819275"/>
              <a:gd name="connsiteY21" fmla="*/ 294394 h 1828800"/>
              <a:gd name="connsiteX22" fmla="*/ 1547179 w 1819275"/>
              <a:gd name="connsiteY22" fmla="*/ 559189 h 1828800"/>
              <a:gd name="connsiteX23" fmla="*/ 1416687 w 1819275"/>
              <a:gd name="connsiteY23" fmla="*/ 783027 h 1828800"/>
              <a:gd name="connsiteX24" fmla="*/ 711837 w 1819275"/>
              <a:gd name="connsiteY24" fmla="*/ 1485019 h 1828800"/>
              <a:gd name="connsiteX25" fmla="*/ 586107 w 1819275"/>
              <a:gd name="connsiteY25" fmla="*/ 1485971 h 1828800"/>
              <a:gd name="connsiteX26" fmla="*/ 549912 w 1819275"/>
              <a:gd name="connsiteY26" fmla="*/ 1441204 h 1828800"/>
              <a:gd name="connsiteX27" fmla="*/ 643257 w 1819275"/>
              <a:gd name="connsiteY27" fmla="*/ 1421202 h 1828800"/>
              <a:gd name="connsiteX28" fmla="*/ 1397637 w 1819275"/>
              <a:gd name="connsiteY28" fmla="*/ 667774 h 1828800"/>
              <a:gd name="connsiteX29" fmla="*/ 1156654 w 1819275"/>
              <a:gd name="connsiteY29" fmla="*/ 418219 h 1828800"/>
              <a:gd name="connsiteX30" fmla="*/ 1109982 w 1819275"/>
              <a:gd name="connsiteY30" fmla="*/ 466796 h 1828800"/>
              <a:gd name="connsiteX31" fmla="*/ 1224282 w 1819275"/>
              <a:gd name="connsiteY31" fmla="*/ 576334 h 1828800"/>
              <a:gd name="connsiteX32" fmla="*/ 1236665 w 1819275"/>
              <a:gd name="connsiteY32" fmla="*/ 645866 h 1828800"/>
              <a:gd name="connsiteX33" fmla="*/ 1163322 w 1819275"/>
              <a:gd name="connsiteY33" fmla="*/ 634437 h 1828800"/>
              <a:gd name="connsiteX34" fmla="*/ 1062357 w 1819275"/>
              <a:gd name="connsiteY34" fmla="*/ 523946 h 1828800"/>
              <a:gd name="connsiteX35" fmla="*/ 983299 w 1819275"/>
              <a:gd name="connsiteY35" fmla="*/ 595384 h 1828800"/>
              <a:gd name="connsiteX36" fmla="*/ 1054737 w 1819275"/>
              <a:gd name="connsiteY36" fmla="*/ 662059 h 1828800"/>
              <a:gd name="connsiteX37" fmla="*/ 1061404 w 1819275"/>
              <a:gd name="connsiteY37" fmla="*/ 728734 h 1828800"/>
              <a:gd name="connsiteX38" fmla="*/ 994729 w 1819275"/>
              <a:gd name="connsiteY38" fmla="*/ 722066 h 1828800"/>
              <a:gd name="connsiteX39" fmla="*/ 932817 w 1819275"/>
              <a:gd name="connsiteY39" fmla="*/ 656344 h 1828800"/>
              <a:gd name="connsiteX40" fmla="*/ 861379 w 1819275"/>
              <a:gd name="connsiteY40" fmla="*/ 714446 h 1828800"/>
              <a:gd name="connsiteX41" fmla="*/ 985204 w 1819275"/>
              <a:gd name="connsiteY41" fmla="*/ 832557 h 1828800"/>
              <a:gd name="connsiteX42" fmla="*/ 991872 w 1819275"/>
              <a:gd name="connsiteY42" fmla="*/ 885896 h 1828800"/>
              <a:gd name="connsiteX43" fmla="*/ 943294 w 1819275"/>
              <a:gd name="connsiteY43" fmla="*/ 899232 h 1828800"/>
              <a:gd name="connsiteX44" fmla="*/ 909957 w 1819275"/>
              <a:gd name="connsiteY44" fmla="*/ 873514 h 1828800"/>
              <a:gd name="connsiteX45" fmla="*/ 814707 w 1819275"/>
              <a:gd name="connsiteY45" fmla="*/ 763024 h 1828800"/>
              <a:gd name="connsiteX46" fmla="*/ 803277 w 1819275"/>
              <a:gd name="connsiteY46" fmla="*/ 777312 h 1828800"/>
              <a:gd name="connsiteX47" fmla="*/ 731840 w 1819275"/>
              <a:gd name="connsiteY47" fmla="*/ 843034 h 1828800"/>
              <a:gd name="connsiteX48" fmla="*/ 806135 w 1819275"/>
              <a:gd name="connsiteY48" fmla="*/ 908757 h 1828800"/>
              <a:gd name="connsiteX49" fmla="*/ 813754 w 1819275"/>
              <a:gd name="connsiteY49" fmla="*/ 973527 h 1828800"/>
              <a:gd name="connsiteX50" fmla="*/ 748985 w 1819275"/>
              <a:gd name="connsiteY50" fmla="*/ 966859 h 1828800"/>
              <a:gd name="connsiteX51" fmla="*/ 686119 w 1819275"/>
              <a:gd name="connsiteY51" fmla="*/ 891612 h 1828800"/>
              <a:gd name="connsiteX52" fmla="*/ 673737 w 1819275"/>
              <a:gd name="connsiteY52" fmla="*/ 903041 h 1828800"/>
              <a:gd name="connsiteX53" fmla="*/ 613729 w 1819275"/>
              <a:gd name="connsiteY53" fmla="*/ 956382 h 1828800"/>
              <a:gd name="connsiteX54" fmla="*/ 733744 w 1819275"/>
              <a:gd name="connsiteY54" fmla="*/ 1067824 h 1828800"/>
              <a:gd name="connsiteX55" fmla="*/ 744222 w 1819275"/>
              <a:gd name="connsiteY55" fmla="*/ 1138309 h 1828800"/>
              <a:gd name="connsiteX56" fmla="*/ 674690 w 1819275"/>
              <a:gd name="connsiteY56" fmla="*/ 1126879 h 1828800"/>
              <a:gd name="connsiteX57" fmla="*/ 566104 w 1819275"/>
              <a:gd name="connsiteY57" fmla="*/ 1010674 h 1828800"/>
              <a:gd name="connsiteX58" fmla="*/ 490857 w 1819275"/>
              <a:gd name="connsiteY58" fmla="*/ 1087827 h 1828800"/>
              <a:gd name="connsiteX59" fmla="*/ 565152 w 1819275"/>
              <a:gd name="connsiteY59" fmla="*/ 1155454 h 1828800"/>
              <a:gd name="connsiteX60" fmla="*/ 568010 w 1819275"/>
              <a:gd name="connsiteY60" fmla="*/ 1221177 h 1828800"/>
              <a:gd name="connsiteX61" fmla="*/ 507049 w 1819275"/>
              <a:gd name="connsiteY61" fmla="*/ 1212604 h 1828800"/>
              <a:gd name="connsiteX62" fmla="*/ 436565 w 1819275"/>
              <a:gd name="connsiteY62" fmla="*/ 1137357 h 1828800"/>
              <a:gd name="connsiteX63" fmla="*/ 398465 w 1819275"/>
              <a:gd name="connsiteY63" fmla="*/ 1172599 h 1828800"/>
              <a:gd name="connsiteX64" fmla="*/ 417515 w 1819275"/>
              <a:gd name="connsiteY64" fmla="*/ 1196412 h 1828800"/>
              <a:gd name="connsiteX65" fmla="*/ 643257 w 1819275"/>
              <a:gd name="connsiteY65" fmla="*/ 142120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819275" h="1828800">
                <a:moveTo>
                  <a:pt x="549912" y="1441204"/>
                </a:moveTo>
                <a:cubicBezTo>
                  <a:pt x="494667" y="1497402"/>
                  <a:pt x="447042" y="1545979"/>
                  <a:pt x="387035" y="1605987"/>
                </a:cubicBezTo>
                <a:cubicBezTo>
                  <a:pt x="409894" y="1624084"/>
                  <a:pt x="435612" y="1642182"/>
                  <a:pt x="459424" y="1663137"/>
                </a:cubicBezTo>
                <a:cubicBezTo>
                  <a:pt x="485142" y="1686949"/>
                  <a:pt x="484190" y="1712666"/>
                  <a:pt x="460377" y="1738384"/>
                </a:cubicBezTo>
                <a:cubicBezTo>
                  <a:pt x="459424" y="1739337"/>
                  <a:pt x="458472" y="1740289"/>
                  <a:pt x="457519" y="1742194"/>
                </a:cubicBezTo>
                <a:cubicBezTo>
                  <a:pt x="341315" y="1857446"/>
                  <a:pt x="361317" y="1858399"/>
                  <a:pt x="251779" y="1747909"/>
                </a:cubicBezTo>
                <a:cubicBezTo>
                  <a:pt x="177484" y="1672662"/>
                  <a:pt x="102237" y="1596462"/>
                  <a:pt x="26037" y="1523119"/>
                </a:cubicBezTo>
                <a:cubicBezTo>
                  <a:pt x="-5396" y="1492639"/>
                  <a:pt x="-11110" y="1466921"/>
                  <a:pt x="24132" y="1435489"/>
                </a:cubicBezTo>
                <a:cubicBezTo>
                  <a:pt x="47944" y="1414534"/>
                  <a:pt x="69852" y="1391674"/>
                  <a:pt x="91759" y="1367862"/>
                </a:cubicBezTo>
                <a:cubicBezTo>
                  <a:pt x="115572" y="1343096"/>
                  <a:pt x="139384" y="1345002"/>
                  <a:pt x="162244" y="1365957"/>
                </a:cubicBezTo>
                <a:cubicBezTo>
                  <a:pt x="185104" y="1387864"/>
                  <a:pt x="205107" y="1412629"/>
                  <a:pt x="224157" y="1434537"/>
                </a:cubicBezTo>
                <a:cubicBezTo>
                  <a:pt x="278449" y="1380244"/>
                  <a:pt x="327027" y="1330714"/>
                  <a:pt x="386082" y="1270707"/>
                </a:cubicBezTo>
                <a:cubicBezTo>
                  <a:pt x="368937" y="1257371"/>
                  <a:pt x="346077" y="1243084"/>
                  <a:pt x="327027" y="1224987"/>
                </a:cubicBezTo>
                <a:cubicBezTo>
                  <a:pt x="287974" y="1186887"/>
                  <a:pt x="288927" y="1169741"/>
                  <a:pt x="327979" y="1130689"/>
                </a:cubicBezTo>
                <a:cubicBezTo>
                  <a:pt x="567057" y="891612"/>
                  <a:pt x="809944" y="656344"/>
                  <a:pt x="1042354" y="411552"/>
                </a:cubicBezTo>
                <a:cubicBezTo>
                  <a:pt x="1122365" y="326779"/>
                  <a:pt x="1215710" y="290584"/>
                  <a:pt x="1321437" y="265819"/>
                </a:cubicBezTo>
                <a:cubicBezTo>
                  <a:pt x="1393827" y="248674"/>
                  <a:pt x="1466217" y="232482"/>
                  <a:pt x="1538607" y="213432"/>
                </a:cubicBezTo>
                <a:cubicBezTo>
                  <a:pt x="1554799" y="209621"/>
                  <a:pt x="1570040" y="198191"/>
                  <a:pt x="1581469" y="186762"/>
                </a:cubicBezTo>
                <a:cubicBezTo>
                  <a:pt x="1634810" y="135327"/>
                  <a:pt x="1687197" y="81987"/>
                  <a:pt x="1739585" y="28646"/>
                </a:cubicBezTo>
                <a:cubicBezTo>
                  <a:pt x="1760540" y="7691"/>
                  <a:pt x="1783399" y="-15168"/>
                  <a:pt x="1811974" y="13407"/>
                </a:cubicBezTo>
                <a:cubicBezTo>
                  <a:pt x="1841502" y="42934"/>
                  <a:pt x="1819594" y="66746"/>
                  <a:pt x="1797687" y="90559"/>
                </a:cubicBezTo>
                <a:cubicBezTo>
                  <a:pt x="1735774" y="157234"/>
                  <a:pt x="1659574" y="216289"/>
                  <a:pt x="1617665" y="294394"/>
                </a:cubicBezTo>
                <a:cubicBezTo>
                  <a:pt x="1575754" y="373452"/>
                  <a:pt x="1564324" y="469654"/>
                  <a:pt x="1547179" y="559189"/>
                </a:cubicBezTo>
                <a:cubicBezTo>
                  <a:pt x="1529082" y="650629"/>
                  <a:pt x="1483362" y="719209"/>
                  <a:pt x="1416687" y="783027"/>
                </a:cubicBezTo>
                <a:cubicBezTo>
                  <a:pt x="1179515" y="1014484"/>
                  <a:pt x="947104" y="1250704"/>
                  <a:pt x="711837" y="1485019"/>
                </a:cubicBezTo>
                <a:cubicBezTo>
                  <a:pt x="652782" y="1544074"/>
                  <a:pt x="645162" y="1545027"/>
                  <a:pt x="586107" y="1485971"/>
                </a:cubicBezTo>
                <a:cubicBezTo>
                  <a:pt x="574677" y="1471684"/>
                  <a:pt x="563247" y="1456444"/>
                  <a:pt x="549912" y="1441204"/>
                </a:cubicBezTo>
                <a:close/>
                <a:moveTo>
                  <a:pt x="643257" y="1421202"/>
                </a:moveTo>
                <a:cubicBezTo>
                  <a:pt x="899479" y="1165932"/>
                  <a:pt x="1151892" y="912566"/>
                  <a:pt x="1397637" y="667774"/>
                </a:cubicBezTo>
                <a:cubicBezTo>
                  <a:pt x="1319532" y="586812"/>
                  <a:pt x="1239522" y="503944"/>
                  <a:pt x="1156654" y="418219"/>
                </a:cubicBezTo>
                <a:cubicBezTo>
                  <a:pt x="1142367" y="433459"/>
                  <a:pt x="1128079" y="448699"/>
                  <a:pt x="1109982" y="466796"/>
                </a:cubicBezTo>
                <a:cubicBezTo>
                  <a:pt x="1150940" y="505849"/>
                  <a:pt x="1187135" y="541091"/>
                  <a:pt x="1224282" y="576334"/>
                </a:cubicBezTo>
                <a:cubicBezTo>
                  <a:pt x="1245237" y="596337"/>
                  <a:pt x="1261429" y="620149"/>
                  <a:pt x="1236665" y="645866"/>
                </a:cubicBezTo>
                <a:cubicBezTo>
                  <a:pt x="1209994" y="673489"/>
                  <a:pt x="1185229" y="657296"/>
                  <a:pt x="1163322" y="634437"/>
                </a:cubicBezTo>
                <a:cubicBezTo>
                  <a:pt x="1128079" y="596337"/>
                  <a:pt x="1092837" y="558237"/>
                  <a:pt x="1062357" y="523946"/>
                </a:cubicBezTo>
                <a:cubicBezTo>
                  <a:pt x="1030924" y="552521"/>
                  <a:pt x="1009017" y="572524"/>
                  <a:pt x="983299" y="595384"/>
                </a:cubicBezTo>
                <a:cubicBezTo>
                  <a:pt x="1008065" y="619196"/>
                  <a:pt x="1031877" y="640152"/>
                  <a:pt x="1054737" y="662059"/>
                </a:cubicBezTo>
                <a:cubicBezTo>
                  <a:pt x="1075692" y="682062"/>
                  <a:pt x="1084265" y="705874"/>
                  <a:pt x="1061404" y="728734"/>
                </a:cubicBezTo>
                <a:cubicBezTo>
                  <a:pt x="1039497" y="750641"/>
                  <a:pt x="1014732" y="743021"/>
                  <a:pt x="994729" y="722066"/>
                </a:cubicBezTo>
                <a:cubicBezTo>
                  <a:pt x="972822" y="698254"/>
                  <a:pt x="949962" y="674441"/>
                  <a:pt x="932817" y="656344"/>
                </a:cubicBezTo>
                <a:cubicBezTo>
                  <a:pt x="907099" y="677299"/>
                  <a:pt x="888049" y="692539"/>
                  <a:pt x="861379" y="714446"/>
                </a:cubicBezTo>
                <a:cubicBezTo>
                  <a:pt x="906147" y="756357"/>
                  <a:pt x="948057" y="792552"/>
                  <a:pt x="985204" y="832557"/>
                </a:cubicBezTo>
                <a:cubicBezTo>
                  <a:pt x="995682" y="843987"/>
                  <a:pt x="998540" y="871609"/>
                  <a:pt x="991872" y="885896"/>
                </a:cubicBezTo>
                <a:cubicBezTo>
                  <a:pt x="987110" y="896374"/>
                  <a:pt x="960440" y="900184"/>
                  <a:pt x="943294" y="899232"/>
                </a:cubicBezTo>
                <a:cubicBezTo>
                  <a:pt x="931865" y="898279"/>
                  <a:pt x="919482" y="883991"/>
                  <a:pt x="909957" y="873514"/>
                </a:cubicBezTo>
                <a:cubicBezTo>
                  <a:pt x="877572" y="837319"/>
                  <a:pt x="846140" y="800171"/>
                  <a:pt x="814707" y="763024"/>
                </a:cubicBezTo>
                <a:cubicBezTo>
                  <a:pt x="810897" y="767787"/>
                  <a:pt x="807087" y="772549"/>
                  <a:pt x="803277" y="777312"/>
                </a:cubicBezTo>
                <a:cubicBezTo>
                  <a:pt x="781369" y="797314"/>
                  <a:pt x="760415" y="817316"/>
                  <a:pt x="731840" y="843034"/>
                </a:cubicBezTo>
                <a:cubicBezTo>
                  <a:pt x="758510" y="866846"/>
                  <a:pt x="782322" y="887802"/>
                  <a:pt x="806135" y="908757"/>
                </a:cubicBezTo>
                <a:cubicBezTo>
                  <a:pt x="828042" y="928759"/>
                  <a:pt x="836615" y="956382"/>
                  <a:pt x="813754" y="973527"/>
                </a:cubicBezTo>
                <a:cubicBezTo>
                  <a:pt x="800419" y="983052"/>
                  <a:pt x="764224" y="978289"/>
                  <a:pt x="748985" y="966859"/>
                </a:cubicBezTo>
                <a:cubicBezTo>
                  <a:pt x="723267" y="947809"/>
                  <a:pt x="707074" y="917329"/>
                  <a:pt x="686119" y="891612"/>
                </a:cubicBezTo>
                <a:cubicBezTo>
                  <a:pt x="682310" y="895421"/>
                  <a:pt x="677547" y="899232"/>
                  <a:pt x="673737" y="903041"/>
                </a:cubicBezTo>
                <a:cubicBezTo>
                  <a:pt x="656592" y="918282"/>
                  <a:pt x="638494" y="934474"/>
                  <a:pt x="613729" y="956382"/>
                </a:cubicBezTo>
                <a:cubicBezTo>
                  <a:pt x="656592" y="996387"/>
                  <a:pt x="695644" y="1031629"/>
                  <a:pt x="733744" y="1067824"/>
                </a:cubicBezTo>
                <a:cubicBezTo>
                  <a:pt x="755652" y="1088779"/>
                  <a:pt x="768035" y="1113544"/>
                  <a:pt x="744222" y="1138309"/>
                </a:cubicBezTo>
                <a:cubicBezTo>
                  <a:pt x="719457" y="1163074"/>
                  <a:pt x="694692" y="1148787"/>
                  <a:pt x="674690" y="1126879"/>
                </a:cubicBezTo>
                <a:cubicBezTo>
                  <a:pt x="639447" y="1088779"/>
                  <a:pt x="603252" y="1050679"/>
                  <a:pt x="566104" y="1010674"/>
                </a:cubicBezTo>
                <a:cubicBezTo>
                  <a:pt x="538482" y="1038296"/>
                  <a:pt x="518479" y="1060204"/>
                  <a:pt x="490857" y="1087827"/>
                </a:cubicBezTo>
                <a:cubicBezTo>
                  <a:pt x="516574" y="1110687"/>
                  <a:pt x="541340" y="1132594"/>
                  <a:pt x="565152" y="1155454"/>
                </a:cubicBezTo>
                <a:cubicBezTo>
                  <a:pt x="586107" y="1175457"/>
                  <a:pt x="592774" y="1204032"/>
                  <a:pt x="568010" y="1221177"/>
                </a:cubicBezTo>
                <a:cubicBezTo>
                  <a:pt x="554674" y="1229749"/>
                  <a:pt x="522290" y="1224034"/>
                  <a:pt x="507049" y="1212604"/>
                </a:cubicBezTo>
                <a:cubicBezTo>
                  <a:pt x="481332" y="1193554"/>
                  <a:pt x="461329" y="1164979"/>
                  <a:pt x="436565" y="1137357"/>
                </a:cubicBezTo>
                <a:cubicBezTo>
                  <a:pt x="419419" y="1153549"/>
                  <a:pt x="409894" y="1162121"/>
                  <a:pt x="398465" y="1172599"/>
                </a:cubicBezTo>
                <a:cubicBezTo>
                  <a:pt x="407990" y="1184029"/>
                  <a:pt x="412752" y="1190696"/>
                  <a:pt x="417515" y="1196412"/>
                </a:cubicBezTo>
                <a:cubicBezTo>
                  <a:pt x="495619" y="1272612"/>
                  <a:pt x="571819" y="1348812"/>
                  <a:pt x="643257" y="1421202"/>
                </a:cubicBezTo>
                <a:close/>
              </a:path>
            </a:pathLst>
          </a:custGeom>
          <a:solidFill>
            <a:schemeClr val="bg1"/>
          </a:solidFill>
          <a:ln w="9525" cap="flat">
            <a:noFill/>
            <a:prstDash val="solid"/>
            <a:miter/>
          </a:ln>
        </p:spPr>
        <p:txBody>
          <a:bodyPr rtlCol="0" anchor="ctr"/>
          <a:lstStyle/>
          <a:p>
            <a:pPr defTabSz="685800" fontAlgn="auto">
              <a:spcBef>
                <a:spcPts val="0"/>
              </a:spcBef>
              <a:spcAft>
                <a:spcPts val="0"/>
              </a:spcAft>
            </a:pPr>
            <a:endParaRPr lang="en-US" sz="1350">
              <a:solidFill>
                <a:prstClr val="black"/>
              </a:solidFill>
              <a:latin typeface="Arial"/>
              <a:cs typeface="+mn-cs"/>
            </a:endParaRPr>
          </a:p>
        </p:txBody>
      </p:sp>
      <p:sp>
        <p:nvSpPr>
          <p:cNvPr id="37" name="Freeform: Shape 36">
            <a:extLst>
              <a:ext uri="{FF2B5EF4-FFF2-40B4-BE49-F238E27FC236}">
                <a16:creationId xmlns:a16="http://schemas.microsoft.com/office/drawing/2014/main" id="{182278CB-3802-4739-8C4D-97A7C2ACF0E3}"/>
              </a:ext>
            </a:extLst>
          </p:cNvPr>
          <p:cNvSpPr/>
          <p:nvPr/>
        </p:nvSpPr>
        <p:spPr>
          <a:xfrm>
            <a:off x="7571803" y="5655327"/>
            <a:ext cx="499819" cy="513616"/>
          </a:xfrm>
          <a:custGeom>
            <a:avLst/>
            <a:gdLst>
              <a:gd name="connsiteX0" fmla="*/ 174965 w 256431"/>
              <a:gd name="connsiteY0" fmla="*/ 130696 h 342260"/>
              <a:gd name="connsiteX1" fmla="*/ 242841 w 256431"/>
              <a:gd name="connsiteY1" fmla="*/ 130696 h 342260"/>
              <a:gd name="connsiteX2" fmla="*/ 180738 w 256431"/>
              <a:gd name="connsiteY2" fmla="*/ 330543 h 342260"/>
              <a:gd name="connsiteX3" fmla="*/ 176358 w 256431"/>
              <a:gd name="connsiteY3" fmla="*/ 334723 h 342260"/>
              <a:gd name="connsiteX4" fmla="*/ 149885 w 256431"/>
              <a:gd name="connsiteY4" fmla="*/ 339103 h 342260"/>
              <a:gd name="connsiteX5" fmla="*/ 143714 w 256431"/>
              <a:gd name="connsiteY5" fmla="*/ 314221 h 342260"/>
              <a:gd name="connsiteX6" fmla="*/ 148491 w 256431"/>
              <a:gd name="connsiteY6" fmla="*/ 245349 h 342260"/>
              <a:gd name="connsiteX7" fmla="*/ 138539 w 256431"/>
              <a:gd name="connsiteY7" fmla="*/ 215492 h 342260"/>
              <a:gd name="connsiteX8" fmla="*/ 127591 w 256431"/>
              <a:gd name="connsiteY8" fmla="*/ 207530 h 342260"/>
              <a:gd name="connsiteX9" fmla="*/ 116643 w 256431"/>
              <a:gd name="connsiteY9" fmla="*/ 215890 h 342260"/>
              <a:gd name="connsiteX10" fmla="*/ 105895 w 256431"/>
              <a:gd name="connsiteY10" fmla="*/ 279586 h 342260"/>
              <a:gd name="connsiteX11" fmla="*/ 112065 w 256431"/>
              <a:gd name="connsiteY11" fmla="*/ 314818 h 342260"/>
              <a:gd name="connsiteX12" fmla="*/ 105496 w 256431"/>
              <a:gd name="connsiteY12" fmla="*/ 339500 h 342260"/>
              <a:gd name="connsiteX13" fmla="*/ 80018 w 256431"/>
              <a:gd name="connsiteY13" fmla="*/ 335122 h 342260"/>
              <a:gd name="connsiteX14" fmla="*/ 34236 w 256431"/>
              <a:gd name="connsiteY14" fmla="*/ 268639 h 342260"/>
              <a:gd name="connsiteX15" fmla="*/ 13336 w 256431"/>
              <a:gd name="connsiteY15" fmla="*/ 131691 h 342260"/>
              <a:gd name="connsiteX16" fmla="*/ 80018 w 256431"/>
              <a:gd name="connsiteY16" fmla="*/ 131691 h 342260"/>
              <a:gd name="connsiteX17" fmla="*/ 109876 w 256431"/>
              <a:gd name="connsiteY17" fmla="*/ 152791 h 342260"/>
              <a:gd name="connsiteX18" fmla="*/ 151676 w 256431"/>
              <a:gd name="connsiteY18" fmla="*/ 152791 h 342260"/>
              <a:gd name="connsiteX19" fmla="*/ 174965 w 256431"/>
              <a:gd name="connsiteY19" fmla="*/ 130696 h 342260"/>
              <a:gd name="connsiteX20" fmla="*/ 98131 w 256431"/>
              <a:gd name="connsiteY20" fmla="*/ 109796 h 342260"/>
              <a:gd name="connsiteX21" fmla="*/ 158244 w 256431"/>
              <a:gd name="connsiteY21" fmla="*/ 109796 h 342260"/>
              <a:gd name="connsiteX22" fmla="*/ 158045 w 256431"/>
              <a:gd name="connsiteY22" fmla="*/ 131493 h 342260"/>
              <a:gd name="connsiteX23" fmla="*/ 153268 w 256431"/>
              <a:gd name="connsiteY23" fmla="*/ 136071 h 342260"/>
              <a:gd name="connsiteX24" fmla="*/ 98131 w 256431"/>
              <a:gd name="connsiteY24" fmla="*/ 136270 h 342260"/>
              <a:gd name="connsiteX25" fmla="*/ 98131 w 256431"/>
              <a:gd name="connsiteY25" fmla="*/ 109796 h 342260"/>
              <a:gd name="connsiteX26" fmla="*/ 81231 w 256431"/>
              <a:gd name="connsiteY26" fmla="*/ 318 h 342260"/>
              <a:gd name="connsiteX27" fmla="*/ 117838 w 256431"/>
              <a:gd name="connsiteY27" fmla="*/ 13853 h 342260"/>
              <a:gd name="connsiteX28" fmla="*/ 138141 w 256431"/>
              <a:gd name="connsiteY28" fmla="*/ 13853 h 342260"/>
              <a:gd name="connsiteX29" fmla="*/ 251600 w 256431"/>
              <a:gd name="connsiteY29" fmla="*/ 45303 h 342260"/>
              <a:gd name="connsiteX30" fmla="*/ 249809 w 256431"/>
              <a:gd name="connsiteY30" fmla="*/ 113976 h 342260"/>
              <a:gd name="connsiteX31" fmla="*/ 175165 w 256431"/>
              <a:gd name="connsiteY31" fmla="*/ 113976 h 342260"/>
              <a:gd name="connsiteX32" fmla="*/ 150881 w 256431"/>
              <a:gd name="connsiteY32" fmla="*/ 93474 h 342260"/>
              <a:gd name="connsiteX33" fmla="*/ 106094 w 256431"/>
              <a:gd name="connsiteY33" fmla="*/ 93474 h 342260"/>
              <a:gd name="connsiteX34" fmla="*/ 80615 w 256431"/>
              <a:gd name="connsiteY34" fmla="*/ 113976 h 342260"/>
              <a:gd name="connsiteX35" fmla="*/ 10350 w 256431"/>
              <a:gd name="connsiteY35" fmla="*/ 113777 h 342260"/>
              <a:gd name="connsiteX36" fmla="*/ 4180 w 256431"/>
              <a:gd name="connsiteY36" fmla="*/ 107805 h 342260"/>
              <a:gd name="connsiteX37" fmla="*/ 0 w 256431"/>
              <a:gd name="connsiteY37" fmla="*/ 68393 h 342260"/>
              <a:gd name="connsiteX38" fmla="*/ 81231 w 256431"/>
              <a:gd name="connsiteY38" fmla="*/ 318 h 34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6431" h="342260">
                <a:moveTo>
                  <a:pt x="174965" y="130696"/>
                </a:moveTo>
                <a:cubicBezTo>
                  <a:pt x="197657" y="130696"/>
                  <a:pt x="219752" y="130696"/>
                  <a:pt x="242841" y="130696"/>
                </a:cubicBezTo>
                <a:cubicBezTo>
                  <a:pt x="244235" y="204345"/>
                  <a:pt x="234680" y="274212"/>
                  <a:pt x="180738" y="330543"/>
                </a:cubicBezTo>
                <a:cubicBezTo>
                  <a:pt x="179344" y="331937"/>
                  <a:pt x="177951" y="333330"/>
                  <a:pt x="176358" y="334723"/>
                </a:cubicBezTo>
                <a:cubicBezTo>
                  <a:pt x="167003" y="342486"/>
                  <a:pt x="157648" y="344079"/>
                  <a:pt x="149885" y="339103"/>
                </a:cubicBezTo>
                <a:cubicBezTo>
                  <a:pt x="140131" y="332733"/>
                  <a:pt x="141326" y="323377"/>
                  <a:pt x="143714" y="314221"/>
                </a:cubicBezTo>
                <a:cubicBezTo>
                  <a:pt x="149487" y="291529"/>
                  <a:pt x="152870" y="268639"/>
                  <a:pt x="148491" y="245349"/>
                </a:cubicBezTo>
                <a:cubicBezTo>
                  <a:pt x="146501" y="234999"/>
                  <a:pt x="142918" y="225046"/>
                  <a:pt x="138539" y="215492"/>
                </a:cubicBezTo>
                <a:cubicBezTo>
                  <a:pt x="136946" y="211710"/>
                  <a:pt x="131373" y="207331"/>
                  <a:pt x="127591" y="207530"/>
                </a:cubicBezTo>
                <a:cubicBezTo>
                  <a:pt x="123809" y="207530"/>
                  <a:pt x="118634" y="211909"/>
                  <a:pt x="116643" y="215890"/>
                </a:cubicBezTo>
                <a:cubicBezTo>
                  <a:pt x="106094" y="235795"/>
                  <a:pt x="103506" y="257492"/>
                  <a:pt x="105895" y="279586"/>
                </a:cubicBezTo>
                <a:cubicBezTo>
                  <a:pt x="107089" y="291330"/>
                  <a:pt x="109876" y="303074"/>
                  <a:pt x="112065" y="314818"/>
                </a:cubicBezTo>
                <a:cubicBezTo>
                  <a:pt x="113658" y="324174"/>
                  <a:pt x="115449" y="333529"/>
                  <a:pt x="105496" y="339500"/>
                </a:cubicBezTo>
                <a:cubicBezTo>
                  <a:pt x="95942" y="345074"/>
                  <a:pt x="87382" y="341491"/>
                  <a:pt x="80018" y="335122"/>
                </a:cubicBezTo>
                <a:cubicBezTo>
                  <a:pt x="58918" y="317008"/>
                  <a:pt x="44786" y="293918"/>
                  <a:pt x="34236" y="268639"/>
                </a:cubicBezTo>
                <a:cubicBezTo>
                  <a:pt x="16321" y="225046"/>
                  <a:pt x="10947" y="179464"/>
                  <a:pt x="13336" y="131691"/>
                </a:cubicBezTo>
                <a:cubicBezTo>
                  <a:pt x="35828" y="131691"/>
                  <a:pt x="57923" y="131691"/>
                  <a:pt x="80018" y="131691"/>
                </a:cubicBezTo>
                <a:cubicBezTo>
                  <a:pt x="86188" y="152194"/>
                  <a:pt x="86984" y="152791"/>
                  <a:pt x="109876" y="152791"/>
                </a:cubicBezTo>
                <a:cubicBezTo>
                  <a:pt x="123809" y="152791"/>
                  <a:pt x="137743" y="152791"/>
                  <a:pt x="151676" y="152791"/>
                </a:cubicBezTo>
                <a:cubicBezTo>
                  <a:pt x="168197" y="152194"/>
                  <a:pt x="172975" y="148013"/>
                  <a:pt x="174965" y="130696"/>
                </a:cubicBezTo>
                <a:close/>
                <a:moveTo>
                  <a:pt x="98131" y="109796"/>
                </a:moveTo>
                <a:cubicBezTo>
                  <a:pt x="117837" y="109796"/>
                  <a:pt x="137344" y="109796"/>
                  <a:pt x="158244" y="109796"/>
                </a:cubicBezTo>
                <a:cubicBezTo>
                  <a:pt x="158244" y="117161"/>
                  <a:pt x="158642" y="124327"/>
                  <a:pt x="158045" y="131493"/>
                </a:cubicBezTo>
                <a:cubicBezTo>
                  <a:pt x="157846" y="133085"/>
                  <a:pt x="155060" y="136071"/>
                  <a:pt x="153268" y="136071"/>
                </a:cubicBezTo>
                <a:cubicBezTo>
                  <a:pt x="135155" y="136469"/>
                  <a:pt x="117041" y="136270"/>
                  <a:pt x="98131" y="136270"/>
                </a:cubicBezTo>
                <a:cubicBezTo>
                  <a:pt x="98131" y="127114"/>
                  <a:pt x="98131" y="118953"/>
                  <a:pt x="98131" y="109796"/>
                </a:cubicBezTo>
                <a:close/>
                <a:moveTo>
                  <a:pt x="81231" y="318"/>
                </a:moveTo>
                <a:cubicBezTo>
                  <a:pt x="94288" y="1487"/>
                  <a:pt x="107040" y="5891"/>
                  <a:pt x="117838" y="13853"/>
                </a:cubicBezTo>
                <a:cubicBezTo>
                  <a:pt x="125800" y="19626"/>
                  <a:pt x="130578" y="19228"/>
                  <a:pt x="138141" y="13853"/>
                </a:cubicBezTo>
                <a:cubicBezTo>
                  <a:pt x="177952" y="-13815"/>
                  <a:pt x="236672" y="2707"/>
                  <a:pt x="251600" y="45303"/>
                </a:cubicBezTo>
                <a:cubicBezTo>
                  <a:pt x="259562" y="68194"/>
                  <a:pt x="256776" y="90886"/>
                  <a:pt x="249809" y="113976"/>
                </a:cubicBezTo>
                <a:cubicBezTo>
                  <a:pt x="224530" y="113976"/>
                  <a:pt x="199847" y="113976"/>
                  <a:pt x="175165" y="113976"/>
                </a:cubicBezTo>
                <a:cubicBezTo>
                  <a:pt x="172179" y="96459"/>
                  <a:pt x="168795" y="93474"/>
                  <a:pt x="150881" y="93474"/>
                </a:cubicBezTo>
                <a:cubicBezTo>
                  <a:pt x="135952" y="93474"/>
                  <a:pt x="121023" y="93474"/>
                  <a:pt x="106094" y="93474"/>
                </a:cubicBezTo>
                <a:cubicBezTo>
                  <a:pt x="86985" y="93474"/>
                  <a:pt x="84397" y="95663"/>
                  <a:pt x="80615" y="113976"/>
                </a:cubicBezTo>
                <a:cubicBezTo>
                  <a:pt x="57326" y="113976"/>
                  <a:pt x="33838" y="114175"/>
                  <a:pt x="10350" y="113777"/>
                </a:cubicBezTo>
                <a:cubicBezTo>
                  <a:pt x="8161" y="113777"/>
                  <a:pt x="4578" y="110194"/>
                  <a:pt x="4180" y="107805"/>
                </a:cubicBezTo>
                <a:cubicBezTo>
                  <a:pt x="2189" y="94668"/>
                  <a:pt x="0" y="81531"/>
                  <a:pt x="0" y="68393"/>
                </a:cubicBezTo>
                <a:cubicBezTo>
                  <a:pt x="149" y="22413"/>
                  <a:pt x="42062" y="-3190"/>
                  <a:pt x="81231" y="318"/>
                </a:cubicBezTo>
                <a:close/>
              </a:path>
            </a:pathLst>
          </a:custGeom>
          <a:solidFill>
            <a:schemeClr val="bg1"/>
          </a:solidFill>
          <a:ln w="9525" cap="flat">
            <a:noFill/>
            <a:prstDash val="solid"/>
            <a:miter/>
          </a:ln>
        </p:spPr>
        <p:txBody>
          <a:bodyPr rtlCol="0" anchor="ctr"/>
          <a:lstStyle/>
          <a:p>
            <a:pPr defTabSz="685800" fontAlgn="auto">
              <a:spcBef>
                <a:spcPts val="0"/>
              </a:spcBef>
              <a:spcAft>
                <a:spcPts val="0"/>
              </a:spcAft>
            </a:pPr>
            <a:endParaRPr lang="en-US" sz="1350">
              <a:solidFill>
                <a:prstClr val="black"/>
              </a:solidFill>
              <a:latin typeface="Arial"/>
              <a:cs typeface="+mn-cs"/>
            </a:endParaRPr>
          </a:p>
        </p:txBody>
      </p:sp>
      <p:sp>
        <p:nvSpPr>
          <p:cNvPr id="2" name="Chevron 2">
            <a:extLst>
              <a:ext uri="{FF2B5EF4-FFF2-40B4-BE49-F238E27FC236}">
                <a16:creationId xmlns:a16="http://schemas.microsoft.com/office/drawing/2014/main" id="{A8664B44-135A-7C40-8E19-240CC232D023}"/>
              </a:ext>
            </a:extLst>
          </p:cNvPr>
          <p:cNvSpPr/>
          <p:nvPr/>
        </p:nvSpPr>
        <p:spPr>
          <a:xfrm rot="5400000">
            <a:off x="225803" y="4098694"/>
            <a:ext cx="261725" cy="25842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ko-KR" altLang="en-US" sz="2025">
              <a:solidFill>
                <a:prstClr val="black"/>
              </a:solidFill>
              <a:latin typeface="Arial"/>
            </a:endParaRPr>
          </a:p>
        </p:txBody>
      </p:sp>
      <p:sp>
        <p:nvSpPr>
          <p:cNvPr id="4" name="Chevron 2">
            <a:extLst>
              <a:ext uri="{FF2B5EF4-FFF2-40B4-BE49-F238E27FC236}">
                <a16:creationId xmlns:a16="http://schemas.microsoft.com/office/drawing/2014/main" id="{B0D198B6-C5AE-1098-AD78-3B1A90A68ED1}"/>
              </a:ext>
            </a:extLst>
          </p:cNvPr>
          <p:cNvSpPr/>
          <p:nvPr/>
        </p:nvSpPr>
        <p:spPr>
          <a:xfrm rot="5400000">
            <a:off x="240994" y="4547462"/>
            <a:ext cx="261725" cy="258422"/>
          </a:xfrm>
          <a:custGeom>
            <a:avLst/>
            <a:gdLst/>
            <a:ahLst/>
            <a:cxnLst/>
            <a:rect l="l" t="t" r="r" b="b"/>
            <a:pathLst>
              <a:path w="3830741" h="3782395">
                <a:moveTo>
                  <a:pt x="272737" y="3782395"/>
                </a:moveTo>
                <a:lnTo>
                  <a:pt x="272737" y="1129329"/>
                </a:lnTo>
                <a:cubicBezTo>
                  <a:pt x="368718" y="1192933"/>
                  <a:pt x="457831" y="1251924"/>
                  <a:pt x="541946" y="1307175"/>
                </a:cubicBezTo>
                <a:lnTo>
                  <a:pt x="541946" y="3513186"/>
                </a:lnTo>
                <a:lnTo>
                  <a:pt x="3561532" y="3513186"/>
                </a:lnTo>
                <a:lnTo>
                  <a:pt x="3561532" y="1985872"/>
                </a:lnTo>
                <a:lnTo>
                  <a:pt x="3590324" y="1967561"/>
                </a:lnTo>
                <a:cubicBezTo>
                  <a:pt x="3580733" y="1962993"/>
                  <a:pt x="3571122" y="1958413"/>
                  <a:pt x="3561532" y="1953733"/>
                </a:cubicBezTo>
                <a:lnTo>
                  <a:pt x="3561532" y="522839"/>
                </a:lnTo>
                <a:lnTo>
                  <a:pt x="881682" y="522839"/>
                </a:lnTo>
                <a:cubicBezTo>
                  <a:pt x="739027" y="434224"/>
                  <a:pt x="600115" y="344664"/>
                  <a:pt x="466828" y="253630"/>
                </a:cubicBezTo>
                <a:lnTo>
                  <a:pt x="3830741" y="253630"/>
                </a:lnTo>
                <a:lnTo>
                  <a:pt x="3830741" y="3782395"/>
                </a:lnTo>
                <a:close/>
                <a:moveTo>
                  <a:pt x="0" y="0"/>
                </a:moveTo>
                <a:cubicBezTo>
                  <a:pt x="678168" y="716943"/>
                  <a:pt x="2221880" y="1454406"/>
                  <a:pt x="3416058" y="1983649"/>
                </a:cubicBezTo>
                <a:cubicBezTo>
                  <a:pt x="2906515" y="2315100"/>
                  <a:pt x="1976707" y="2643252"/>
                  <a:pt x="1914290" y="3355250"/>
                </a:cubicBezTo>
                <a:lnTo>
                  <a:pt x="1318205" y="3154450"/>
                </a:lnTo>
                <a:cubicBezTo>
                  <a:pt x="1531531" y="2503259"/>
                  <a:pt x="1765419" y="2324696"/>
                  <a:pt x="2221606" y="1999551"/>
                </a:cubicBezTo>
                <a:cubicBezTo>
                  <a:pt x="1369032" y="1616387"/>
                  <a:pt x="1025337" y="1447905"/>
                  <a:pt x="21688" y="786442"/>
                </a:cubicBezTo>
                <a:cubicBezTo>
                  <a:pt x="14534" y="524743"/>
                  <a:pt x="14718" y="351758"/>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ko-KR" altLang="en-US" sz="2025">
              <a:solidFill>
                <a:prstClr val="black"/>
              </a:solidFill>
              <a:latin typeface="Arial"/>
            </a:endParaRPr>
          </a:p>
        </p:txBody>
      </p:sp>
      <p:pic>
        <p:nvPicPr>
          <p:cNvPr id="5" name="vid2">
            <a:hlinkClick r:id="" action="ppaction://media"/>
            <a:extLst>
              <a:ext uri="{FF2B5EF4-FFF2-40B4-BE49-F238E27FC236}">
                <a16:creationId xmlns:a16="http://schemas.microsoft.com/office/drawing/2014/main" id="{72D71B7B-0E2D-188C-63DE-D9977FEE29B4}"/>
              </a:ext>
            </a:extLst>
          </p:cNvPr>
          <p:cNvPicPr>
            <a:picLocks noChangeAspect="1"/>
          </p:cNvPicPr>
          <p:nvPr>
            <a:videoFile r:link="rId1"/>
            <p:extLst>
              <p:ext uri="{DAA4B4D4-6D71-4841-9C94-3DE7FCFB9230}">
                <p14:media xmlns:p14="http://schemas.microsoft.com/office/powerpoint/2010/main" r:embed="rId2">
                  <p14:trim st="891" end="24486.6"/>
                </p14:media>
              </p:ext>
            </p:extLst>
          </p:nvPr>
        </p:nvPicPr>
        <p:blipFill>
          <a:blip r:embed="rId4">
            <a:lum bright="40000" contrast="40000"/>
          </a:blip>
          <a:stretch>
            <a:fillRect/>
          </a:stretch>
        </p:blipFill>
        <p:spPr>
          <a:xfrm>
            <a:off x="5246509" y="1757712"/>
            <a:ext cx="3357939" cy="2601056"/>
          </a:xfrm>
          <a:prstGeom prst="rect">
            <a:avLst/>
          </a:prstGeom>
        </p:spPr>
      </p:pic>
    </p:spTree>
    <p:extLst>
      <p:ext uri="{BB962C8B-B14F-4D97-AF65-F5344CB8AC3E}">
        <p14:creationId xmlns:p14="http://schemas.microsoft.com/office/powerpoint/2010/main" val="22360497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4D0D29-D7D5-B5E8-785E-CA7E139EBBEC}"/>
              </a:ext>
            </a:extLst>
          </p:cNvPr>
          <p:cNvSpPr>
            <a:spLocks noGrp="1"/>
          </p:cNvSpPr>
          <p:nvPr>
            <p:ph type="body" sz="quarter" idx="10"/>
          </p:nvPr>
        </p:nvSpPr>
        <p:spPr>
          <a:xfrm>
            <a:off x="193998" y="548680"/>
            <a:ext cx="8679898" cy="724247"/>
          </a:xfrm>
        </p:spPr>
        <p:txBody>
          <a:bodyPr/>
          <a:lstStyle/>
          <a:p>
            <a:r>
              <a:rPr lang="en-GB" sz="3200" dirty="0"/>
              <a:t>Methods to localized the impacted tooth</a:t>
            </a:r>
          </a:p>
        </p:txBody>
      </p:sp>
      <p:pic>
        <p:nvPicPr>
          <p:cNvPr id="6" name="Picture Placeholder 5" descr="X-ray of a person's teeth&#10;&#10;Description automatically generated">
            <a:extLst>
              <a:ext uri="{FF2B5EF4-FFF2-40B4-BE49-F238E27FC236}">
                <a16:creationId xmlns:a16="http://schemas.microsoft.com/office/drawing/2014/main" id="{F7069E63-B9AF-BDE3-EDE1-38F4F1731997}"/>
              </a:ext>
            </a:extLst>
          </p:cNvPr>
          <p:cNvPicPr>
            <a:picLocks noGrp="1" noChangeAspect="1"/>
          </p:cNvPicPr>
          <p:nvPr>
            <p:ph type="pic" idx="15"/>
          </p:nvPr>
        </p:nvPicPr>
        <p:blipFill rotWithShape="1">
          <a:blip r:embed="rId2" cstate="print">
            <a:extLst>
              <a:ext uri="{28A0092B-C50C-407E-A947-70E740481C1C}">
                <a14:useLocalDpi xmlns:a14="http://schemas.microsoft.com/office/drawing/2010/main" val="0"/>
              </a:ext>
            </a:extLst>
          </a:blip>
          <a:srcRect l="621" t="14675" r="621"/>
          <a:stretch/>
        </p:blipFill>
        <p:spPr>
          <a:xfrm>
            <a:off x="5232808" y="1844825"/>
            <a:ext cx="3364403" cy="2467672"/>
          </a:xfrm>
        </p:spPr>
      </p:pic>
      <p:graphicFrame>
        <p:nvGraphicFramePr>
          <p:cNvPr id="10" name="TextBox 3">
            <a:extLst>
              <a:ext uri="{FF2B5EF4-FFF2-40B4-BE49-F238E27FC236}">
                <a16:creationId xmlns:a16="http://schemas.microsoft.com/office/drawing/2014/main" id="{13017014-BBF3-C4BC-CF53-9C3434219F01}"/>
              </a:ext>
            </a:extLst>
          </p:cNvPr>
          <p:cNvGraphicFramePr/>
          <p:nvPr>
            <p:extLst>
              <p:ext uri="{D42A27DB-BD31-4B8C-83A1-F6EECF244321}">
                <p14:modId xmlns:p14="http://schemas.microsoft.com/office/powerpoint/2010/main" val="2104614269"/>
              </p:ext>
            </p:extLst>
          </p:nvPr>
        </p:nvGraphicFramePr>
        <p:xfrm>
          <a:off x="193998" y="1988840"/>
          <a:ext cx="4572000" cy="3096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24578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32E952-9DF1-7802-981B-56BADEF94613}"/>
            </a:ext>
          </a:extLst>
        </p:cNvPr>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963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B58FB4AD-41E6-47ED-BDA3-A923E30D3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36" y="7034"/>
            <a:ext cx="9141711" cy="6858000"/>
            <a:chOff x="-2848" y="0"/>
            <a:chExt cx="12188949" cy="6858000"/>
          </a:xfrm>
        </p:grpSpPr>
        <p:sp>
          <p:nvSpPr>
            <p:cNvPr id="16" name="Color Cover">
              <a:extLst>
                <a:ext uri="{FF2B5EF4-FFF2-40B4-BE49-F238E27FC236}">
                  <a16:creationId xmlns:a16="http://schemas.microsoft.com/office/drawing/2014/main" id="{6BAE21C0-2D03-4FC3-9667-4C4B9CC76B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lor Cover">
              <a:extLst>
                <a:ext uri="{FF2B5EF4-FFF2-40B4-BE49-F238E27FC236}">
                  <a16:creationId xmlns:a16="http://schemas.microsoft.com/office/drawing/2014/main" id="{FCB3CB3B-5D77-4F1E-A155-DF4EE6E859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74F4E70D-A4C9-44E3-A00A-F3AD121AC1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8459" y="598259"/>
            <a:ext cx="8167081" cy="5680742"/>
            <a:chOff x="651279" y="598259"/>
            <a:chExt cx="10889442" cy="5680742"/>
          </a:xfrm>
        </p:grpSpPr>
        <p:sp>
          <p:nvSpPr>
            <p:cNvPr id="20" name="Color">
              <a:extLst>
                <a:ext uri="{FF2B5EF4-FFF2-40B4-BE49-F238E27FC236}">
                  <a16:creationId xmlns:a16="http://schemas.microsoft.com/office/drawing/2014/main" id="{E8AFF701-6A8D-44BD-8C85-9EE4110F6B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lor">
              <a:extLst>
                <a:ext uri="{FF2B5EF4-FFF2-40B4-BE49-F238E27FC236}">
                  <a16:creationId xmlns:a16="http://schemas.microsoft.com/office/drawing/2014/main" id="{7D44C50E-4B0D-458E-8745-151B0968E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748F8899-318F-336A-6C5A-AE302F93A47B}"/>
              </a:ext>
            </a:extLst>
          </p:cNvPr>
          <p:cNvPicPr>
            <a:picLocks noChangeAspect="1"/>
          </p:cNvPicPr>
          <p:nvPr/>
        </p:nvPicPr>
        <p:blipFill rotWithShape="1">
          <a:blip r:embed="rId2"/>
          <a:srcRect l="3823" r="5598" b="-5"/>
          <a:stretch/>
        </p:blipFill>
        <p:spPr>
          <a:xfrm>
            <a:off x="5004049" y="823198"/>
            <a:ext cx="3432671" cy="2587337"/>
          </a:xfrm>
          <a:prstGeom prst="rect">
            <a:avLst/>
          </a:prstGeom>
        </p:spPr>
      </p:pic>
      <p:pic>
        <p:nvPicPr>
          <p:cNvPr id="4" name="Picture 3">
            <a:extLst>
              <a:ext uri="{FF2B5EF4-FFF2-40B4-BE49-F238E27FC236}">
                <a16:creationId xmlns:a16="http://schemas.microsoft.com/office/drawing/2014/main" id="{7DC91BD7-72C0-C8B2-877E-C8B2E3554625}"/>
              </a:ext>
            </a:extLst>
          </p:cNvPr>
          <p:cNvPicPr>
            <a:picLocks noChangeAspect="1"/>
          </p:cNvPicPr>
          <p:nvPr/>
        </p:nvPicPr>
        <p:blipFill rotWithShape="1">
          <a:blip r:embed="rId3"/>
          <a:srcRect l="10843" r="19261" b="-1"/>
          <a:stretch/>
        </p:blipFill>
        <p:spPr>
          <a:xfrm>
            <a:off x="5004049" y="3440249"/>
            <a:ext cx="3432672" cy="2587337"/>
          </a:xfrm>
          <a:prstGeom prst="rect">
            <a:avLst/>
          </a:prstGeom>
        </p:spPr>
      </p:pic>
      <p:grpSp>
        <p:nvGrpSpPr>
          <p:cNvPr id="23" name="Group 22">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24" name="Freeform: Shape 23">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4F61F91B-361F-4DD4-9DD1-C381F901C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77608" y="6400535"/>
              <a:ext cx="985772" cy="457465"/>
            </a:xfrm>
            <a:custGeom>
              <a:avLst/>
              <a:gdLst>
                <a:gd name="connsiteX0" fmla="*/ 492886 w 985772"/>
                <a:gd name="connsiteY0" fmla="*/ 0 h 460049"/>
                <a:gd name="connsiteX1" fmla="*/ 979365 w 985772"/>
                <a:gd name="connsiteY1" fmla="*/ 396492 h 460049"/>
                <a:gd name="connsiteX2" fmla="*/ 985772 w 985772"/>
                <a:gd name="connsiteY2" fmla="*/ 460049 h 460049"/>
                <a:gd name="connsiteX3" fmla="*/ 0 w 985772"/>
                <a:gd name="connsiteY3" fmla="*/ 460049 h 460049"/>
                <a:gd name="connsiteX4" fmla="*/ 6407 w 985772"/>
                <a:gd name="connsiteY4" fmla="*/ 396492 h 460049"/>
                <a:gd name="connsiteX5" fmla="*/ 492886 w 985772"/>
                <a:gd name="connsiteY5" fmla="*/ 0 h 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5772" h="460049">
                  <a:moveTo>
                    <a:pt x="492886" y="0"/>
                  </a:moveTo>
                  <a:cubicBezTo>
                    <a:pt x="732851" y="0"/>
                    <a:pt x="933061" y="170215"/>
                    <a:pt x="979365" y="396492"/>
                  </a:cubicBezTo>
                  <a:lnTo>
                    <a:pt x="985772" y="460049"/>
                  </a:lnTo>
                  <a:lnTo>
                    <a:pt x="0" y="460049"/>
                  </a:lnTo>
                  <a:lnTo>
                    <a:pt x="6407" y="396492"/>
                  </a:lnTo>
                  <a:cubicBezTo>
                    <a:pt x="52711" y="170215"/>
                    <a:pt x="252921" y="0"/>
                    <a:pt x="492886" y="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 name="TextBox 4">
            <a:extLst>
              <a:ext uri="{FF2B5EF4-FFF2-40B4-BE49-F238E27FC236}">
                <a16:creationId xmlns:a16="http://schemas.microsoft.com/office/drawing/2014/main" id="{2BDF39E4-6FEB-ED4C-A0E9-B1813E3F91E4}"/>
              </a:ext>
            </a:extLst>
          </p:cNvPr>
          <p:cNvSpPr txBox="1"/>
          <p:nvPr/>
        </p:nvSpPr>
        <p:spPr>
          <a:xfrm>
            <a:off x="761238" y="819015"/>
            <a:ext cx="4366152" cy="2545726"/>
          </a:xfrm>
          <a:prstGeom prst="rect">
            <a:avLst/>
          </a:prstGeom>
        </p:spPr>
        <p:txBody>
          <a:bodyPr vert="horz" lIns="91440" tIns="45720" rIns="91440" bIns="45720" rtlCol="0" anchor="b">
            <a:normAutofit/>
          </a:bodyPr>
          <a:lstStyle/>
          <a:p>
            <a:pPr>
              <a:lnSpc>
                <a:spcPct val="90000"/>
              </a:lnSpc>
              <a:spcAft>
                <a:spcPts val="600"/>
              </a:spcAft>
            </a:pPr>
            <a:r>
              <a:rPr lang="en-US" sz="3300" b="1" kern="1200">
                <a:solidFill>
                  <a:schemeClr val="bg1"/>
                </a:solidFill>
                <a:latin typeface="+mj-lt"/>
                <a:ea typeface="+mj-ea"/>
                <a:cs typeface="+mj-cs"/>
              </a:rPr>
              <a:t>Horizontal parallax method using two periapical radiographs at two different angulations </a:t>
            </a:r>
          </a:p>
        </p:txBody>
      </p:sp>
      <p:sp>
        <p:nvSpPr>
          <p:cNvPr id="6" name="TextBox 5">
            <a:extLst>
              <a:ext uri="{FF2B5EF4-FFF2-40B4-BE49-F238E27FC236}">
                <a16:creationId xmlns:a16="http://schemas.microsoft.com/office/drawing/2014/main" id="{3B505844-3810-7DE6-9752-B799489AC79F}"/>
              </a:ext>
            </a:extLst>
          </p:cNvPr>
          <p:cNvSpPr txBox="1"/>
          <p:nvPr/>
        </p:nvSpPr>
        <p:spPr>
          <a:xfrm>
            <a:off x="761238" y="3442089"/>
            <a:ext cx="4366152" cy="2596896"/>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600" b="1">
                <a:solidFill>
                  <a:schemeClr val="bg1"/>
                </a:solidFill>
                <a:latin typeface="+mn-lt"/>
                <a:cs typeface="+mn-cs"/>
              </a:rPr>
              <a:t>Horizontal parallax method It was described in 1910, also known as the buccal object rule, Clark’s rule, Due to parallex, the more distant object appears to move in the same direction as the tube shift and the object closer to the tube appears to move in opposite direction</a:t>
            </a:r>
          </a:p>
        </p:txBody>
      </p:sp>
    </p:spTree>
    <p:extLst>
      <p:ext uri="{BB962C8B-B14F-4D97-AF65-F5344CB8AC3E}">
        <p14:creationId xmlns:p14="http://schemas.microsoft.com/office/powerpoint/2010/main" val="23219232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5BBFA6-00F9-ED48-D23E-89D570B0FBC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X-ray of a person's teeth&#10;&#10;Description automatically generated">
            <a:extLst>
              <a:ext uri="{FF2B5EF4-FFF2-40B4-BE49-F238E27FC236}">
                <a16:creationId xmlns:a16="http://schemas.microsoft.com/office/drawing/2014/main" id="{50FC2FCD-1015-86A7-4857-3D3DDB760D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713" r="-2" b="12438"/>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1" name="Picture 10" descr="X-ray of a human jaw&#10;&#10;Description automatically generated">
            <a:extLst>
              <a:ext uri="{FF2B5EF4-FFF2-40B4-BE49-F238E27FC236}">
                <a16:creationId xmlns:a16="http://schemas.microsoft.com/office/drawing/2014/main" id="{7A276E12-43F5-8790-3165-6EDD943342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837" r="-2" b="1314"/>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2" name="Freeform: Shape 2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6F263C2B-96BE-88E7-A489-55BD1F4B9C8F}"/>
              </a:ext>
            </a:extLst>
          </p:cNvPr>
          <p:cNvSpPr txBox="1"/>
          <p:nvPr/>
        </p:nvSpPr>
        <p:spPr>
          <a:xfrm>
            <a:off x="336042" y="859536"/>
            <a:ext cx="3624601" cy="1243584"/>
          </a:xfrm>
          <a:prstGeom prst="rect">
            <a:avLst/>
          </a:prstGeom>
        </p:spPr>
        <p:txBody>
          <a:bodyPr vert="horz" lIns="91440" tIns="45720" rIns="91440" bIns="45720" rtlCol="0" anchor="ctr">
            <a:normAutofit/>
          </a:bodyPr>
          <a:lstStyle/>
          <a:p>
            <a:pPr>
              <a:lnSpc>
                <a:spcPct val="90000"/>
              </a:lnSpc>
              <a:spcAft>
                <a:spcPts val="600"/>
              </a:spcAft>
            </a:pPr>
            <a:r>
              <a:rPr lang="en-US" sz="2100" b="1" kern="1200" dirty="0">
                <a:solidFill>
                  <a:srgbClr val="C00000"/>
                </a:solidFill>
                <a:latin typeface="+mj-lt"/>
                <a:ea typeface="+mj-ea"/>
                <a:cs typeface="+mj-cs"/>
              </a:rPr>
              <a:t>Vertical parallax method using one panoramic x ray and one maxillary occlusal view. </a:t>
            </a:r>
          </a:p>
        </p:txBody>
      </p:sp>
      <p:sp>
        <p:nvSpPr>
          <p:cNvPr id="26" name="Rectangle 2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8" name="Rectangle 2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TextBox 8">
            <a:extLst>
              <a:ext uri="{FF2B5EF4-FFF2-40B4-BE49-F238E27FC236}">
                <a16:creationId xmlns:a16="http://schemas.microsoft.com/office/drawing/2014/main" id="{0D68A70A-522F-21A1-3268-8046FD6DB674}"/>
              </a:ext>
            </a:extLst>
          </p:cNvPr>
          <p:cNvSpPr txBox="1"/>
          <p:nvPr/>
        </p:nvSpPr>
        <p:spPr>
          <a:xfrm>
            <a:off x="336042" y="2512611"/>
            <a:ext cx="3624602" cy="3664351"/>
          </a:xfrm>
          <a:prstGeom prst="rect">
            <a:avLst/>
          </a:prstGeom>
        </p:spPr>
        <p:txBody>
          <a:bodyPr vert="horz" lIns="91440" tIns="45720" rIns="91440" bIns="45720" rtlCol="0">
            <a:normAutofit/>
          </a:bodyPr>
          <a:lstStyle/>
          <a:p>
            <a:pPr>
              <a:lnSpc>
                <a:spcPct val="90000"/>
              </a:lnSpc>
              <a:spcAft>
                <a:spcPts val="600"/>
              </a:spcAft>
            </a:pPr>
            <a:r>
              <a:rPr lang="en-US" sz="2000" b="1" dirty="0">
                <a:solidFill>
                  <a:schemeClr val="accent6">
                    <a:lumMod val="50000"/>
                  </a:schemeClr>
                </a:solidFill>
                <a:latin typeface="+mn-lt"/>
                <a:cs typeface="+mn-cs"/>
              </a:rPr>
              <a:t>The principal of this method is same as that of horizontal parallax method but the change in angulation is taken in vertical direction. The two radiographs which were taken in our study for vertical parallax method are one panoramic view and one maxillary occlusal view. </a:t>
            </a:r>
          </a:p>
        </p:txBody>
      </p:sp>
    </p:spTree>
    <p:extLst>
      <p:ext uri="{BB962C8B-B14F-4D97-AF65-F5344CB8AC3E}">
        <p14:creationId xmlns:p14="http://schemas.microsoft.com/office/powerpoint/2010/main" val="7302471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theme/theme1.xml><?xml version="1.0" encoding="utf-8"?>
<a:theme xmlns:a="http://schemas.openxmlformats.org/drawingml/2006/main" name="Cover and End Slide Master">
  <a:themeElements>
    <a:clrScheme name="ALLPPT-COLOR 02">
      <a:dk1>
        <a:sysClr val="windowText" lastClr="000000"/>
      </a:dk1>
      <a:lt1>
        <a:sysClr val="window" lastClr="FFFFFF"/>
      </a:lt1>
      <a:dk2>
        <a:srgbClr val="44546A"/>
      </a:dk2>
      <a:lt2>
        <a:srgbClr val="E7E6E6"/>
      </a:lt2>
      <a:accent1>
        <a:srgbClr val="84CCC6"/>
      </a:accent1>
      <a:accent2>
        <a:srgbClr val="F8D45E"/>
      </a:accent2>
      <a:accent3>
        <a:srgbClr val="F27161"/>
      </a:accent3>
      <a:accent4>
        <a:srgbClr val="7CC8EC"/>
      </a:accent4>
      <a:accent5>
        <a:srgbClr val="525168"/>
      </a:accent5>
      <a:accent6>
        <a:srgbClr val="1A6BA5"/>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Master">
  <a:themeElements>
    <a:clrScheme name="ALLPPT-COLOR 02">
      <a:dk1>
        <a:sysClr val="windowText" lastClr="000000"/>
      </a:dk1>
      <a:lt1>
        <a:sysClr val="window" lastClr="FFFFFF"/>
      </a:lt1>
      <a:dk2>
        <a:srgbClr val="44546A"/>
      </a:dk2>
      <a:lt2>
        <a:srgbClr val="E7E6E6"/>
      </a:lt2>
      <a:accent1>
        <a:srgbClr val="84CCC6"/>
      </a:accent1>
      <a:accent2>
        <a:srgbClr val="F8D45E"/>
      </a:accent2>
      <a:accent3>
        <a:srgbClr val="F27161"/>
      </a:accent3>
      <a:accent4>
        <a:srgbClr val="7CC8EC"/>
      </a:accent4>
      <a:accent5>
        <a:srgbClr val="525168"/>
      </a:accent5>
      <a:accent6>
        <a:srgbClr val="1A6BA5"/>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s Slide Master">
  <a:themeElements>
    <a:clrScheme name="ALLPPT-COLOR 02">
      <a:dk1>
        <a:sysClr val="windowText" lastClr="000000"/>
      </a:dk1>
      <a:lt1>
        <a:sysClr val="window" lastClr="FFFFFF"/>
      </a:lt1>
      <a:dk2>
        <a:srgbClr val="44546A"/>
      </a:dk2>
      <a:lt2>
        <a:srgbClr val="E7E6E6"/>
      </a:lt2>
      <a:accent1>
        <a:srgbClr val="84CCC6"/>
      </a:accent1>
      <a:accent2>
        <a:srgbClr val="F8D45E"/>
      </a:accent2>
      <a:accent3>
        <a:srgbClr val="F27161"/>
      </a:accent3>
      <a:accent4>
        <a:srgbClr val="7CC8EC"/>
      </a:accent4>
      <a:accent5>
        <a:srgbClr val="525168"/>
      </a:accent5>
      <a:accent6>
        <a:srgbClr val="1A6BA5"/>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27467</TotalTime>
  <Words>2188</Words>
  <Application>Microsoft Office PowerPoint</Application>
  <PresentationFormat>On-screen Show (4:3)</PresentationFormat>
  <Paragraphs>242</Paragraphs>
  <Slides>31</Slides>
  <Notes>0</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Andalus</vt:lpstr>
      <vt:lpstr>Arial</vt:lpstr>
      <vt:lpstr>Arial Black</vt:lpstr>
      <vt:lpstr>Calibri</vt:lpstr>
      <vt:lpstr>Century Gothic</vt:lpstr>
      <vt:lpstr>Cooper Black</vt:lpstr>
      <vt:lpstr>Times New Roman</vt:lpstr>
      <vt:lpstr>Wingdings</vt:lpstr>
      <vt:lpstr>Cover and End Slide Master</vt:lpstr>
      <vt:lpstr>Section Break Slide Master</vt:lpstr>
      <vt:lpstr>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mercedes msi</cp:lastModifiedBy>
  <cp:revision>817</cp:revision>
  <dcterms:created xsi:type="dcterms:W3CDTF">2010-05-23T14:28:12Z</dcterms:created>
  <dcterms:modified xsi:type="dcterms:W3CDTF">2025-03-25T08:40:35Z</dcterms:modified>
</cp:coreProperties>
</file>